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72" r:id="rId3"/>
    <p:sldId id="258" r:id="rId4"/>
    <p:sldId id="263" r:id="rId5"/>
    <p:sldId id="279" r:id="rId6"/>
    <p:sldId id="284" r:id="rId7"/>
    <p:sldId id="259" r:id="rId8"/>
    <p:sldId id="261" r:id="rId9"/>
    <p:sldId id="281" r:id="rId10"/>
    <p:sldId id="283" r:id="rId11"/>
    <p:sldId id="264" r:id="rId12"/>
    <p:sldId id="278" r:id="rId13"/>
    <p:sldId id="286" r:id="rId14"/>
    <p:sldId id="287" r:id="rId15"/>
    <p:sldId id="288" r:id="rId16"/>
    <p:sldId id="280" r:id="rId17"/>
    <p:sldId id="270" r:id="rId18"/>
    <p:sldId id="265" r:id="rId19"/>
    <p:sldId id="274" r:id="rId20"/>
    <p:sldId id="266" r:id="rId21"/>
    <p:sldId id="273" r:id="rId22"/>
    <p:sldId id="277" r:id="rId23"/>
    <p:sldId id="276" r:id="rId24"/>
    <p:sldId id="285" r:id="rId25"/>
    <p:sldId id="282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7"/>
    <a:srgbClr val="FFDFF1"/>
    <a:srgbClr val="8FFFFC"/>
    <a:srgbClr val="95FFFF"/>
    <a:srgbClr val="00EFFF"/>
    <a:srgbClr val="FFC4F0"/>
    <a:srgbClr val="E4A7C9"/>
    <a:srgbClr val="0AC4D4"/>
    <a:srgbClr val="D6EBFF"/>
    <a:srgbClr val="55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1553-A521-0D44-3049-850C6F658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B2E1C-F685-8ED1-BF0D-B53693D50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931EC-CA0D-5A76-B5F5-7ABB0A51D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August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8EFA5-5141-D65F-8E03-79BE6A788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A27B6-5A29-B1B1-D2C0-C494BF08C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4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CBCA-30C8-E2DC-F579-482A236F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91163-D3A1-98BE-0537-5900627C7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E579B-BFC6-53C8-8F28-986335227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17593-3335-9386-2D6A-F859CBFB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84D0-C2B5-BB6D-3F80-D6F7A960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4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73EB6-620E-1D85-E216-1CE688CAB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28FF0-11D3-AA3C-2D18-B26DB44C8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DF295-08FC-0E3F-66EF-096A4610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6BBA0-0744-F021-99BC-197AC7A2B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9A9AA-1562-6762-4554-6B39E80C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36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5176-815D-DF55-5103-ADE29BB9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78AC-19A9-085A-6CB8-1CBED82F1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094D8-AE07-0C11-D851-5221706E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B245-C2AE-C163-5A40-1FC963CD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4C77F-C51E-1456-BC6D-87716C07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98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2AFB-39D6-6B87-B87A-ECAFB200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8935A-4CD7-2996-2E1E-65E48CDB2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400D3-C961-BE60-9DD3-80BE5070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60001-C62E-88DF-86E5-5ADEDCA2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92089-B58F-5BE5-BD7A-7B0FBA0AE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1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2873-C9D6-9400-1A07-C764369C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A8ED-84AE-D6DF-2494-7336EBBDA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D2D14-3B05-9FE6-5C01-E8DFE4A57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AD416-A46D-5FB1-F423-10A9BA33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762BF-4BA3-1ACB-FADF-50F75C98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4F1F2-9953-EEE7-5639-8763BF52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4743-296B-7FD0-B26F-4C80BE69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4C81-9F1E-1432-2752-5459034E9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B1BD80-DD84-A751-B458-8746CE5DC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9E753-57ED-1D2F-7298-073380B0F5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7DD0D-C57A-F6FB-744F-92EB3114C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36723-954B-DED1-58F4-5E9128A3D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4BBA09-C45F-E223-7CEE-EC64A818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85C07D-7909-FF1B-9F80-01DF3A26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17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2323-7DFE-DA49-D9EF-BB2BBFD4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724B9-DF28-4748-34E8-282D2310C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6A446-7BEC-8D5A-B0D3-384BA741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82BC6-5352-D3B6-54E5-D87FAC01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4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0C5387-6164-72D6-13E2-6BB801C8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550610-529A-BD37-8C98-7DBC1314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8C0E7-332D-15AE-3FE6-0732FF154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5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8C02-ABED-9E74-7AAA-108230BE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C2AF-1627-38D0-0F3B-72DAABA7D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26F57A-1BDA-385A-E830-9A6D66384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B0D6E-275B-14F7-3A92-A295994B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E2889-D6C1-7381-0A0E-AFEF4A1A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182FB-C11B-5918-B4BF-2F6DAC7C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29F0-F2F6-D3EF-15F6-E298A582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70D3E3-0030-769F-0301-9798266BF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A3C63-A506-3E82-331E-B8D689767F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5FC36-4058-C996-50AF-BB407629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August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1815-FDD4-6468-1D42-43575084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93361-1B13-DFE3-8F93-BB36ABF2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3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BD1427-F63E-DD94-E5CF-61661D55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79190-1CC9-3E9A-AA11-5CC8FDCB1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144A0-830C-3683-8B6F-4D8211A5E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August 14,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3C2E0-1141-E04A-F299-8A85F25E3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9F207-DB0B-28F4-5E36-F053095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3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29370997-CE2A-E18B-F487-3E97CB711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7" b="15986"/>
          <a:stretch/>
        </p:blipFill>
        <p:spPr>
          <a:xfrm>
            <a:off x="-4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13084-4F54-0AD3-9DE7-5A8050D3B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647700"/>
            <a:ext cx="5448300" cy="3099547"/>
          </a:xfrm>
        </p:spPr>
        <p:txBody>
          <a:bodyPr anchor="t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</a:rPr>
              <a:t>Quantum Resources in Harrow-Hassidim-Lloyd Algorithm</a:t>
            </a:r>
            <a:br>
              <a:rPr lang="en-US" sz="36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</a:rPr>
            </a:br>
            <a:r>
              <a:rPr lang="en-IN" sz="1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Pradeep Kumar, </a:t>
            </a:r>
            <a:r>
              <a:rPr lang="en-IN" sz="1800" b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Tanoy</a:t>
            </a:r>
            <a:r>
              <a:rPr lang="en-IN" sz="1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 </a:t>
            </a:r>
            <a:r>
              <a:rPr lang="en-IN" sz="1800" b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Kanti</a:t>
            </a:r>
            <a:r>
              <a:rPr lang="en-IN" sz="1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 </a:t>
            </a:r>
            <a:r>
              <a:rPr lang="en-IN" sz="1800" b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Konar</a:t>
            </a:r>
            <a:r>
              <a:rPr lang="en-IN" sz="1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, Leela Ganesh Chandra </a:t>
            </a:r>
            <a:r>
              <a:rPr lang="en-IN" sz="1800" b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Lakkaraju</a:t>
            </a:r>
            <a:r>
              <a:rPr lang="en-IN" sz="1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 and Aditi Sen(De) </a:t>
            </a:r>
            <a:br>
              <a:rPr lang="en-IN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</a:br>
            <a:endParaRPr lang="en-US" dirty="0">
              <a:solidFill>
                <a:schemeClr val="bg1"/>
              </a:solidFill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748A-5C19-A834-FF8C-06B6358D5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288" y="5075227"/>
            <a:ext cx="8101013" cy="906473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effectLst/>
                <a:highlight>
                  <a:srgbClr val="FFFF00"/>
                </a:highlight>
                <a:latin typeface="CourierNewPSMT" panose="02070309020205020404" pitchFamily="49" charset="0"/>
              </a:rPr>
              <a:t>arXiv:2308.04021v1 [quant-</a:t>
            </a:r>
            <a:r>
              <a:rPr lang="en-IN" dirty="0" err="1">
                <a:effectLst/>
                <a:highlight>
                  <a:srgbClr val="FFFF00"/>
                </a:highlight>
                <a:latin typeface="CourierNewPSMT" panose="02070309020205020404" pitchFamily="49" charset="0"/>
              </a:rPr>
              <a:t>ph</a:t>
            </a:r>
            <a:r>
              <a:rPr lang="en-IN" dirty="0">
                <a:effectLst/>
                <a:highlight>
                  <a:srgbClr val="FFFF00"/>
                </a:highlight>
                <a:latin typeface="CourierNewPSMT" panose="02070309020205020404" pitchFamily="49" charset="0"/>
              </a:rPr>
              <a:t>] 8 Aug 2023 </a:t>
            </a:r>
            <a:endParaRPr lang="en-IN" dirty="0">
              <a:effectLst/>
              <a:highlight>
                <a:srgbClr val="FFFF00"/>
              </a:highlight>
            </a:endParaRP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dient pastel colours on a top view">
            <a:extLst>
              <a:ext uri="{FF2B5EF4-FFF2-40B4-BE49-F238E27FC236}">
                <a16:creationId xmlns:a16="http://schemas.microsoft.com/office/drawing/2014/main" id="{2D7457DC-3103-1B97-6544-92694F3C8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0" y="-2"/>
            <a:ext cx="12191980" cy="685798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61B36AC-8230-0A2C-1D6C-6A02F345F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426" y="1202277"/>
            <a:ext cx="3744686" cy="676048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  <a:ea typeface="+mj-ea"/>
                <a:cs typeface="+mj-cs"/>
              </a:rPr>
              <a:t>The algorithm</a:t>
            </a:r>
            <a:endParaRPr lang="en-US" sz="4000" dirty="0"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E67BD-08EB-707D-C313-50825E1B85D9}"/>
              </a:ext>
            </a:extLst>
          </p:cNvPr>
          <p:cNvSpPr/>
          <p:nvPr/>
        </p:nvSpPr>
        <p:spPr>
          <a:xfrm>
            <a:off x="227241" y="2335601"/>
            <a:ext cx="9468528" cy="4171242"/>
          </a:xfrm>
          <a:prstGeom prst="roundRect">
            <a:avLst/>
          </a:prstGeom>
          <a:ln w="76200">
            <a:solidFill>
              <a:srgbClr val="8FFFF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2A614D4-1883-3133-694C-242D8DFD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0" y="2624485"/>
            <a:ext cx="8173269" cy="3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A0B79-9BEF-13F2-E68C-D463E435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Quantum Advantage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CA71-B364-E4DE-180E-BDAF9057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33" y="1916799"/>
            <a:ext cx="4354645" cy="326834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65E9E5-065A-8BD4-B220-B1010811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11" y="3752467"/>
            <a:ext cx="4940300" cy="11049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8A7F98-4D06-D12D-125E-10E5B56C2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43" y="5209192"/>
            <a:ext cx="3937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89132D-6DBF-D2DC-4EB5-FA6967748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850" y="5121644"/>
            <a:ext cx="190500" cy="62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4453D5-95D2-0200-02D0-E47D52A8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896" y="5185144"/>
            <a:ext cx="254000" cy="4953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6CEF83C-80B0-BF28-A020-B54532729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698" y="5204194"/>
            <a:ext cx="355600" cy="457200"/>
          </a:xfrm>
          <a:prstGeom prst="rect">
            <a:avLst/>
          </a:prstGeom>
        </p:spPr>
      </p:pic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18F5A261-A832-F48E-5081-118BD5C8EB71}"/>
              </a:ext>
            </a:extLst>
          </p:cNvPr>
          <p:cNvCxnSpPr/>
          <p:nvPr/>
        </p:nvCxnSpPr>
        <p:spPr>
          <a:xfrm flipV="1">
            <a:off x="5014913" y="4471988"/>
            <a:ext cx="1914525" cy="38537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702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29C72E63-2FB6-61AD-E45D-4C1D7D4D3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8879" y="0"/>
            <a:ext cx="12191999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6AC53F-A3D3-FF17-8DEB-FCA209992BEC}"/>
              </a:ext>
            </a:extLst>
          </p:cNvPr>
          <p:cNvSpPr txBox="1">
            <a:spLocks/>
          </p:cNvSpPr>
          <p:nvPr/>
        </p:nvSpPr>
        <p:spPr>
          <a:xfrm>
            <a:off x="593071" y="662887"/>
            <a:ext cx="4467792" cy="217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Quantum Advantage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5DE344-50B6-D8E3-4638-F965493E57B7}"/>
              </a:ext>
            </a:extLst>
          </p:cNvPr>
          <p:cNvSpPr/>
          <p:nvPr/>
        </p:nvSpPr>
        <p:spPr>
          <a:xfrm>
            <a:off x="5569376" y="192875"/>
            <a:ext cx="6472237" cy="6472238"/>
          </a:xfrm>
          <a:prstGeom prst="ellipse">
            <a:avLst/>
          </a:prstGeom>
          <a:solidFill>
            <a:schemeClr val="bg1"/>
          </a:solidFill>
          <a:ln w="76200">
            <a:solidFill>
              <a:srgbClr val="27D1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3C436-68EB-9091-69B0-FFCB7CED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44" y="1794821"/>
            <a:ext cx="4354645" cy="3268345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939385-6A98-2E6C-5203-61C6FAEC7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11" y="3752467"/>
            <a:ext cx="4940300" cy="11049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28D391-EF21-BD04-7EF1-D4D70CD54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243" y="5209192"/>
            <a:ext cx="3937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90C43-1F00-9047-AC7E-A18538D49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850" y="5121644"/>
            <a:ext cx="1905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02291-7B48-4E01-8898-183465CE5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896" y="5185144"/>
            <a:ext cx="254000" cy="4953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9BA67A-3BA7-517A-1365-BE7914D5D0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698" y="5204194"/>
            <a:ext cx="35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Gradient pastel colours on a top view">
            <a:extLst>
              <a:ext uri="{FF2B5EF4-FFF2-40B4-BE49-F238E27FC236}">
                <a16:creationId xmlns:a16="http://schemas.microsoft.com/office/drawing/2014/main" id="{2D890869-2770-63E2-6A7C-1A6E659D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4E495-E5B5-0FD1-7631-B0FE324E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376"/>
            <a:ext cx="10515600" cy="763312"/>
          </a:xfrm>
        </p:spPr>
        <p:txBody>
          <a:bodyPr>
            <a:norm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Grandview" panose="020B0502040204020203" pitchFamily="34" charset="0"/>
              </a:rPr>
              <a:t>Nonvanishing </a:t>
            </a:r>
            <a:r>
              <a:rPr lang="en-IN" sz="3500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genuine multipartite entanglement</a:t>
            </a:r>
            <a:endParaRPr lang="en-US" sz="3500" dirty="0">
              <a:highlight>
                <a:srgbClr val="FFFF00"/>
              </a:highlight>
              <a:latin typeface="Grandview" panose="020B0502040204020203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0D8E7B0-4781-F317-B162-E54C17BAA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0" y="2098669"/>
            <a:ext cx="10515600" cy="4351338"/>
          </a:xfrm>
        </p:spPr>
        <p:txBody>
          <a:bodyPr/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For a successful run of the HHL algorithm, genuine multipartite entanglement should be nonvanishing in the second step</a:t>
            </a:r>
            <a:endParaRPr lang="en-IN" b="0" i="0" u="none" strike="noStrike" dirty="0">
              <a:solidFill>
                <a:schemeClr val="bg1"/>
              </a:solidFill>
              <a:effectLst/>
              <a:highlight>
                <a:srgbClr val="000000"/>
              </a:highlight>
              <a:latin typeface="Grandview" panose="020B0502040204020203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IN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We prove that all the single-site local density matrices</a:t>
            </a:r>
            <a:r>
              <a:rPr lang="en-IN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,       ,       and       of the state </a:t>
            </a:r>
            <a:r>
              <a:rPr lang="el-GR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</a:t>
            </a:r>
            <a:r>
              <a:rPr lang="en-IN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mixed i.e.   </a:t>
            </a:r>
          </a:p>
          <a:p>
            <a:r>
              <a:rPr lang="en-IN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Since the total state is pure, mixed local density matrices ensure that no </a:t>
            </a:r>
            <a:r>
              <a:rPr lang="en-IN" b="0" i="0" u="none" strike="noStrike" dirty="0" err="1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biparition</a:t>
            </a:r>
            <a:r>
              <a:rPr lang="en-IN" b="0" i="0" u="none" strike="noStrike" dirty="0">
                <a:effectLst/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is product, thereby proving nonvanishing GME of </a:t>
            </a:r>
            <a:br>
              <a:rPr lang="el-GR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IN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endParaRPr lang="en-US" dirty="0">
              <a:latin typeface="Grandview" panose="020B0502040204020203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BA4EF8-D2D8-15CB-837F-2B1D0856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17" y="3713076"/>
            <a:ext cx="533400" cy="457200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C5383FD-F0DF-077E-5E45-E61D8D723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849" y="3297337"/>
            <a:ext cx="558800" cy="457200"/>
          </a:xfrm>
          <a:prstGeom prst="rect">
            <a:avLst/>
          </a:prstGeom>
        </p:spPr>
      </p:pic>
      <p:pic>
        <p:nvPicPr>
          <p:cNvPr id="27" name="Picture 2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610862-A14C-D55D-DF60-B83B43E68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0076" y="3313779"/>
            <a:ext cx="558800" cy="457200"/>
          </a:xfrm>
          <a:prstGeom prst="rect">
            <a:avLst/>
          </a:prstGeom>
        </p:spPr>
      </p:pic>
      <p:pic>
        <p:nvPicPr>
          <p:cNvPr id="28" name="Picture 2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24FB815-E226-31CB-8E7D-375738270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416" y="5036355"/>
            <a:ext cx="787400" cy="444500"/>
          </a:xfrm>
          <a:prstGeom prst="rect">
            <a:avLst/>
          </a:prstGeom>
        </p:spPr>
      </p:pic>
      <p:pic>
        <p:nvPicPr>
          <p:cNvPr id="29" name="Picture 2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174FF22-3215-57D3-0B7D-62BD97329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437" y="3786295"/>
            <a:ext cx="1966917" cy="444501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DC7B85-56A7-85C1-214E-57B99E0C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9389" y="3835644"/>
            <a:ext cx="643727" cy="36339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6BFC2D6-B6D3-0F39-E52A-C06031332AE0}"/>
              </a:ext>
            </a:extLst>
          </p:cNvPr>
          <p:cNvSpPr txBox="1">
            <a:spLocks/>
          </p:cNvSpPr>
          <p:nvPr/>
        </p:nvSpPr>
        <p:spPr>
          <a:xfrm>
            <a:off x="838200" y="189612"/>
            <a:ext cx="10515600" cy="76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Theorem -1</a:t>
            </a:r>
          </a:p>
        </p:txBody>
      </p:sp>
    </p:spTree>
    <p:extLst>
      <p:ext uri="{BB962C8B-B14F-4D97-AF65-F5344CB8AC3E}">
        <p14:creationId xmlns:p14="http://schemas.microsoft.com/office/powerpoint/2010/main" val="3215194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Gradient pastel colours on a top view">
            <a:extLst>
              <a:ext uri="{FF2B5EF4-FFF2-40B4-BE49-F238E27FC236}">
                <a16:creationId xmlns:a16="http://schemas.microsoft.com/office/drawing/2014/main" id="{2D890869-2770-63E2-6A7C-1A6E659D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-14288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4E495-E5B5-0FD1-7631-B0FE324E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948304"/>
            <a:ext cx="11386457" cy="763312"/>
          </a:xfrm>
        </p:spPr>
        <p:txBody>
          <a:bodyPr>
            <a:noAutofit/>
          </a:bodyPr>
          <a:lstStyle/>
          <a:p>
            <a:r>
              <a:rPr lang="en-IN" sz="3300" b="0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Bipartite entanglement between </a:t>
            </a:r>
            <a:r>
              <a:rPr lang="el-GR" sz="3300" b="1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Λ</a:t>
            </a:r>
            <a:r>
              <a:rPr lang="en-US" sz="3300" b="0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 and</a:t>
            </a:r>
            <a:r>
              <a:rPr lang="en-IN" sz="3300" b="0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 </a:t>
            </a:r>
            <a:r>
              <a:rPr lang="en-IN" sz="3300" b="1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U</a:t>
            </a:r>
            <a:r>
              <a:rPr lang="en-IN" sz="3300" b="0" i="0" u="none" strike="noStrike" dirty="0">
                <a:effectLst/>
                <a:highlight>
                  <a:srgbClr val="FFFF00"/>
                </a:highlight>
                <a:latin typeface="Grandview" panose="020B0502040204020203" pitchFamily="34" charset="0"/>
              </a:rPr>
              <a:t> is nonvanishing</a:t>
            </a:r>
            <a:endParaRPr lang="en-US" sz="3300" dirty="0">
              <a:highlight>
                <a:srgbClr val="FFFF00"/>
              </a:highlight>
              <a:latin typeface="Grandview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398B2-3E44-2AEE-8A73-78F67279F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IN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endParaRPr lang="en-US" dirty="0">
              <a:latin typeface="Grandview" panose="020B0502040204020203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52A150-584C-72D7-2618-768BC44C1DE1}"/>
              </a:ext>
            </a:extLst>
          </p:cNvPr>
          <p:cNvSpPr txBox="1">
            <a:spLocks/>
          </p:cNvSpPr>
          <p:nvPr/>
        </p:nvSpPr>
        <p:spPr>
          <a:xfrm>
            <a:off x="838200" y="189612"/>
            <a:ext cx="10515600" cy="76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Theorem -2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ADC7516-799F-6735-ED3D-DA500FFE2586}"/>
              </a:ext>
            </a:extLst>
          </p:cNvPr>
          <p:cNvSpPr/>
          <p:nvPr/>
        </p:nvSpPr>
        <p:spPr>
          <a:xfrm>
            <a:off x="3567112" y="1941790"/>
            <a:ext cx="5057775" cy="2228850"/>
          </a:xfrm>
          <a:prstGeom prst="roundRect">
            <a:avLst/>
          </a:prstGeom>
          <a:pattFill prst="pct5">
            <a:fgClr>
              <a:srgbClr val="E4A7C9"/>
            </a:fgClr>
            <a:bgClr>
              <a:schemeClr val="bg1"/>
            </a:bgClr>
          </a:pattFill>
          <a:ln w="88900">
            <a:solidFill>
              <a:srgbClr val="FFC4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A0E91B6-9C66-E963-4D63-EB4220EB9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492" y="3540077"/>
            <a:ext cx="2768600" cy="4699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37B9A6-FD4A-FD48-19DF-81598191D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192" y="2216464"/>
            <a:ext cx="2755900" cy="469900"/>
          </a:xfrm>
          <a:prstGeom prst="rect">
            <a:avLst/>
          </a:prstGeom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1490A7-710F-F925-2EF0-D2993E7A3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192" y="2878270"/>
            <a:ext cx="27686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400DD5-CDCE-E456-AA3A-B5FBF3FAD9FA}"/>
              </a:ext>
            </a:extLst>
          </p:cNvPr>
          <p:cNvSpPr txBox="1"/>
          <p:nvPr/>
        </p:nvSpPr>
        <p:spPr>
          <a:xfrm>
            <a:off x="838179" y="4400815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0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Unlike GME, bipartite entanglement between subsystems are always present in different stages of the algorithm</a:t>
            </a:r>
            <a:endParaRPr lang="en-US" sz="3000" dirty="0">
              <a:solidFill>
                <a:schemeClr val="bg1"/>
              </a:solidFill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C5C168D-3E3C-C0F4-7630-F6EA509A6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160" y="2727832"/>
            <a:ext cx="1127348" cy="63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2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Gradient pastel colours on a top view">
            <a:extLst>
              <a:ext uri="{FF2B5EF4-FFF2-40B4-BE49-F238E27FC236}">
                <a16:creationId xmlns:a16="http://schemas.microsoft.com/office/drawing/2014/main" id="{2D890869-2770-63E2-6A7C-1A6E659D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B4E495-E5B5-0FD1-7631-B0FE324EA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7376"/>
            <a:ext cx="10515600" cy="763312"/>
          </a:xfrm>
        </p:spPr>
        <p:txBody>
          <a:bodyPr>
            <a:norm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Grandview" panose="020B0502040204020203" pitchFamily="34" charset="0"/>
              </a:rPr>
              <a:t>The l1-norm coherences are non-vanishing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52A150-584C-72D7-2618-768BC44C1DE1}"/>
              </a:ext>
            </a:extLst>
          </p:cNvPr>
          <p:cNvSpPr txBox="1">
            <a:spLocks/>
          </p:cNvSpPr>
          <p:nvPr/>
        </p:nvSpPr>
        <p:spPr>
          <a:xfrm>
            <a:off x="838200" y="189612"/>
            <a:ext cx="10515600" cy="763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>
                <a:highlight>
                  <a:srgbClr val="FFFF00"/>
                </a:highlight>
                <a:latin typeface="Grandview" panose="020B0502040204020203" pitchFamily="34" charset="0"/>
              </a:rPr>
              <a:t>Proposition -1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0D8E7B0-4781-F317-B162-E54C17BAA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666"/>
            <a:ext cx="10515600" cy="1271886"/>
          </a:xfrm>
        </p:spPr>
        <p:txBody>
          <a:bodyPr>
            <a:noAutofit/>
          </a:bodyPr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In computational basis C</a:t>
            </a:r>
            <a:r>
              <a:rPr lang="en-IN" b="0" i="0" u="none" strike="noStrike" baseline="-25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R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, C</a:t>
            </a:r>
            <a:r>
              <a:rPr lang="en-IN" baseline="-25000" dirty="0">
                <a:solidFill>
                  <a:schemeClr val="bg1"/>
                </a:solidFill>
                <a:highlight>
                  <a:srgbClr val="000000"/>
                </a:highlight>
                <a:latin typeface="Grandview" panose="020B0502040204020203" pitchFamily="34" charset="0"/>
              </a:rPr>
              <a:t>U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, and C</a:t>
            </a:r>
            <a:r>
              <a:rPr lang="el-GR" b="1" i="0" u="none" strike="noStrike" baseline="-25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Λ</a:t>
            </a:r>
            <a:r>
              <a:rPr lang="en-US" b="1" i="0" u="none" strike="noStrike" baseline="-25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UR</a:t>
            </a:r>
            <a:r>
              <a:rPr lang="en-US" i="0" u="none" strike="noStrike" baseline="-25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 </a:t>
            </a:r>
            <a:r>
              <a:rPr lang="en-US" i="0" u="none" strike="noStrik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Grandview" panose="020B0502040204020203" pitchFamily="34" charset="0"/>
              </a:rPr>
              <a:t>are non vanishing</a:t>
            </a:r>
          </a:p>
          <a:p>
            <a:r>
              <a:rPr lang="en-IN" b="0" i="0" u="none" strike="noStrike" dirty="0">
                <a:effectLst/>
                <a:latin typeface="Grandview" panose="020B0502040204020203" pitchFamily="34" charset="0"/>
              </a:rPr>
              <a:t>C</a:t>
            </a:r>
            <a:r>
              <a:rPr lang="el-GR" b="1" i="0" u="none" strike="noStrike" baseline="-25000" dirty="0">
                <a:effectLst/>
                <a:latin typeface="Grandview" panose="020B0502040204020203" pitchFamily="34" charset="0"/>
              </a:rPr>
              <a:t>Λ</a:t>
            </a:r>
            <a:r>
              <a:rPr lang="en-IN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 is zero as        is diagonal in computation basis</a:t>
            </a:r>
            <a:br>
              <a:rPr lang="el-GR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br>
              <a:rPr lang="en-IN" dirty="0">
                <a:latin typeface="Grandview" panose="020B0502040204020203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endParaRPr lang="en-US" dirty="0">
              <a:latin typeface="Grandview" panose="020B0502040204020203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6BA4EF8-D2D8-15CB-837F-2B1D0856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23" y="2504048"/>
            <a:ext cx="5334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7986F-580D-1E9A-6CA9-EF32CB5FBF85}"/>
              </a:ext>
            </a:extLst>
          </p:cNvPr>
          <p:cNvSpPr txBox="1"/>
          <p:nvPr/>
        </p:nvSpPr>
        <p:spPr>
          <a:xfrm>
            <a:off x="909248" y="3846877"/>
            <a:ext cx="91154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highlight>
                  <a:srgbClr val="FFFF00"/>
                </a:highlight>
                <a:latin typeface="Grandview" panose="020B0502040204020203" pitchFamily="34" charset="0"/>
              </a:rPr>
              <a:t>Remark : We found that C</a:t>
            </a:r>
            <a:r>
              <a:rPr lang="en-US" sz="3500" baseline="-25000" dirty="0">
                <a:highlight>
                  <a:srgbClr val="FFFF00"/>
                </a:highlight>
                <a:latin typeface="Grandview" panose="020B0502040204020203" pitchFamily="34" charset="0"/>
              </a:rPr>
              <a:t>R</a:t>
            </a:r>
            <a:r>
              <a:rPr lang="en-US" sz="3500" dirty="0">
                <a:highlight>
                  <a:srgbClr val="FFFF00"/>
                </a:highlight>
                <a:latin typeface="Grandview" panose="020B0502040204020203" pitchFamily="34" charset="0"/>
              </a:rPr>
              <a:t> is closely related to Success Probability</a:t>
            </a:r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242787A-41B8-38A8-B20F-99CC0DFBC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50" y="5235297"/>
            <a:ext cx="2590449" cy="1102761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07CF6C-3C8A-0276-44A5-3A8F5D255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0" y="5235298"/>
            <a:ext cx="4411043" cy="1102761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480033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9C5CC5-8E85-41CF-E2D0-0DFE6E46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46" y="5831066"/>
            <a:ext cx="4838700" cy="93980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4" name="Picture 3" descr="Gradient pastel colours on a top view">
            <a:extLst>
              <a:ext uri="{FF2B5EF4-FFF2-40B4-BE49-F238E27FC236}">
                <a16:creationId xmlns:a16="http://schemas.microsoft.com/office/drawing/2014/main" id="{EBC0DFDB-BE12-C248-0CBA-1C1034915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11" b="5919"/>
          <a:stretch/>
        </p:blipFill>
        <p:spPr>
          <a:xfrm>
            <a:off x="0" y="-2"/>
            <a:ext cx="12191980" cy="68579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E6AC53F-A3D3-FF17-8DEB-FCA209992BEC}"/>
              </a:ext>
            </a:extLst>
          </p:cNvPr>
          <p:cNvSpPr txBox="1">
            <a:spLocks/>
          </p:cNvSpPr>
          <p:nvPr/>
        </p:nvSpPr>
        <p:spPr>
          <a:xfrm>
            <a:off x="593071" y="662887"/>
            <a:ext cx="4467792" cy="2177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highlight>
                  <a:srgbClr val="FFFF00"/>
                </a:highlight>
                <a:latin typeface="Grandview" panose="020B0502040204020203" pitchFamily="34" charset="0"/>
              </a:rPr>
              <a:t>Quantum Advantage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5DE344-50B6-D8E3-4638-F965493E57B7}"/>
              </a:ext>
            </a:extLst>
          </p:cNvPr>
          <p:cNvSpPr/>
          <p:nvPr/>
        </p:nvSpPr>
        <p:spPr>
          <a:xfrm>
            <a:off x="5569376" y="192875"/>
            <a:ext cx="6472237" cy="6472238"/>
          </a:xfrm>
          <a:prstGeom prst="ellipse">
            <a:avLst/>
          </a:prstGeom>
          <a:pattFill prst="pct5">
            <a:fgClr>
              <a:srgbClr val="FDD9DD"/>
            </a:fgClr>
            <a:bgClr>
              <a:schemeClr val="bg1"/>
            </a:bgClr>
          </a:pattFill>
          <a:ln w="76200">
            <a:solidFill>
              <a:srgbClr val="E8C7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3C436-68EB-9091-69B0-FFCB7CED6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844" y="1794821"/>
            <a:ext cx="4354645" cy="32683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BA8C23E-B757-F272-BFEE-541BC9F6F010}"/>
              </a:ext>
            </a:extLst>
          </p:cNvPr>
          <p:cNvSpPr/>
          <p:nvPr/>
        </p:nvSpPr>
        <p:spPr>
          <a:xfrm>
            <a:off x="-1185863" y="3566031"/>
            <a:ext cx="6344974" cy="21779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939385-6A98-2E6C-5203-61C6FAEC7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11" y="3752467"/>
            <a:ext cx="4940300" cy="11049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28D391-EF21-BD04-7EF1-D4D70CD54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243" y="5209192"/>
            <a:ext cx="3937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290C43-1F00-9047-AC7E-A18538D49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850" y="5121644"/>
            <a:ext cx="1905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A02291-7B48-4E01-8898-183465CE5B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1896" y="5185144"/>
            <a:ext cx="254000" cy="495300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9BA67A-3BA7-517A-1365-BE7914D5D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3698" y="5204194"/>
            <a:ext cx="35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40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D4A2AD-E2FD-4CAD-8DEF-75993D7E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0E65E5-31AD-4B0E-8D4C-6526CAAE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65B678-A993-4BFF-AE12-E1A2FC66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0"/>
            <a:ext cx="5646974" cy="6483075"/>
            <a:chOff x="-19221" y="0"/>
            <a:chExt cx="5646974" cy="648307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5A95B7-D327-4B86-92B5-EC4B891D5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E75360-B005-450D-92A5-52D302149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0436CEA-83DB-4E89-8B52-8D9168AD5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0AFA37-9373-4E36-8BDE-B16B248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DA0B79-9BEF-13F2-E68C-D463E435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658053" cy="2160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Quantum Advantage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7CA71-B364-E4DE-180E-BDAF90575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721" y="1537485"/>
            <a:ext cx="5031847" cy="37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07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F891-494F-B73D-1B18-A33EDF3D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1"/>
            <a:ext cx="3406877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Quantum Advantage in 3D</a:t>
            </a:r>
          </a:p>
        </p:txBody>
      </p:sp>
      <p:cxnSp>
        <p:nvCxnSpPr>
          <p:cNvPr id="57" name="Straight Connector 52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31B0D80-45AC-3386-AEA4-4D65ED04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41" y="871147"/>
            <a:ext cx="3334412" cy="500161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C33DB-DF13-D025-08A2-1273BF57D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261" y="871147"/>
            <a:ext cx="3334412" cy="5001618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763735-0339-6F2A-A391-9CF9756C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696" y="2878893"/>
            <a:ext cx="4681537" cy="12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6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Gradient pastel colours on a top view">
            <a:extLst>
              <a:ext uri="{FF2B5EF4-FFF2-40B4-BE49-F238E27FC236}">
                <a16:creationId xmlns:a16="http://schemas.microsoft.com/office/drawing/2014/main" id="{81B8FAD0-5978-1802-5A32-2B1D1572E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0" y="-2"/>
            <a:ext cx="12191980" cy="685798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B61F85D-C622-F2D6-AFDA-440DAE2879B5}"/>
              </a:ext>
            </a:extLst>
          </p:cNvPr>
          <p:cNvSpPr/>
          <p:nvPr/>
        </p:nvSpPr>
        <p:spPr>
          <a:xfrm>
            <a:off x="4168877" y="-1387911"/>
            <a:ext cx="9885687" cy="9886561"/>
          </a:xfrm>
          <a:prstGeom prst="ellipse">
            <a:avLst/>
          </a:prstGeom>
          <a:pattFill prst="pct5">
            <a:fgClr>
              <a:srgbClr val="E4A7C9"/>
            </a:fgClr>
            <a:bgClr>
              <a:schemeClr val="bg1"/>
            </a:bgClr>
          </a:pattFill>
          <a:ln w="76200">
            <a:solidFill>
              <a:srgbClr val="FDD9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1B0D80-45AC-3386-AEA4-4D65ED04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573" y="928191"/>
            <a:ext cx="3334412" cy="500161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C33DB-DF13-D025-08A2-1273BF57D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993" y="928191"/>
            <a:ext cx="3334412" cy="5001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BF891-494F-B73D-1B18-A33EDF3DB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32" y="81004"/>
            <a:ext cx="4016565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highlight>
                  <a:srgbClr val="FFFF00"/>
                </a:highlight>
                <a:latin typeface="Grandview" panose="020B0502040204020203" pitchFamily="34" charset="0"/>
              </a:rPr>
              <a:t>Quantum Advantage in 3D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27CE54-1C7A-624D-F09C-A3512323FC2D}"/>
              </a:ext>
            </a:extLst>
          </p:cNvPr>
          <p:cNvSpPr/>
          <p:nvPr/>
        </p:nvSpPr>
        <p:spPr>
          <a:xfrm>
            <a:off x="-439497" y="2803882"/>
            <a:ext cx="5309066" cy="1502979"/>
          </a:xfrm>
          <a:prstGeom prst="rect">
            <a:avLst/>
          </a:prstGeom>
          <a:solidFill>
            <a:srgbClr val="FFFF00"/>
          </a:solidFill>
          <a:ln w="0">
            <a:noFill/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763735-0339-6F2A-A391-9CF9756CA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32" y="2930251"/>
            <a:ext cx="4681537" cy="125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1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paint art pattern">
            <a:extLst>
              <a:ext uri="{FF2B5EF4-FFF2-40B4-BE49-F238E27FC236}">
                <a16:creationId xmlns:a16="http://schemas.microsoft.com/office/drawing/2014/main" id="{29370997-CE2A-E18B-F487-3E97CB711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7" b="15986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61B36AC-8230-0A2C-1D6C-6A02F345F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426" y="1202277"/>
            <a:ext cx="3744686" cy="676048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  <a:ea typeface="+mj-ea"/>
                <a:cs typeface="+mj-cs"/>
              </a:rPr>
              <a:t>The algorithm</a:t>
            </a:r>
            <a:endParaRPr lang="en-US" sz="4000" dirty="0"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E67BD-08EB-707D-C313-50825E1B85D9}"/>
              </a:ext>
            </a:extLst>
          </p:cNvPr>
          <p:cNvSpPr/>
          <p:nvPr/>
        </p:nvSpPr>
        <p:spPr>
          <a:xfrm>
            <a:off x="227241" y="2335601"/>
            <a:ext cx="9468528" cy="4171242"/>
          </a:xfrm>
          <a:prstGeom prst="roundRect">
            <a:avLst/>
          </a:prstGeom>
          <a:ln w="88900">
            <a:solidFill>
              <a:srgbClr val="FFE8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2A614D4-1883-3133-694C-242D8DFD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0" y="2624485"/>
            <a:ext cx="8173269" cy="359347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E3E713-51B5-1918-CAF4-327936AF87D9}"/>
              </a:ext>
            </a:extLst>
          </p:cNvPr>
          <p:cNvSpPr/>
          <p:nvPr/>
        </p:nvSpPr>
        <p:spPr>
          <a:xfrm>
            <a:off x="1009649" y="246527"/>
            <a:ext cx="2828925" cy="1606472"/>
          </a:xfrm>
          <a:prstGeom prst="roundRect">
            <a:avLst/>
          </a:prstGeom>
          <a:solidFill>
            <a:srgbClr val="FFFF00"/>
          </a:solidFill>
          <a:ln w="76200">
            <a:solidFill>
              <a:srgbClr val="FFAB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50F0E54-C081-F45D-4F3C-625E35623BD7}"/>
              </a:ext>
            </a:extLst>
          </p:cNvPr>
          <p:cNvSpPr/>
          <p:nvPr/>
        </p:nvSpPr>
        <p:spPr>
          <a:xfrm>
            <a:off x="4681536" y="214777"/>
            <a:ext cx="2828925" cy="1606472"/>
          </a:xfrm>
          <a:prstGeom prst="roundRect">
            <a:avLst/>
          </a:prstGeom>
          <a:solidFill>
            <a:srgbClr val="FFFF00"/>
          </a:solidFill>
          <a:ln w="76200">
            <a:solidFill>
              <a:srgbClr val="FFAB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3CBB6F2-6C26-AF94-B744-774D3687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049763"/>
            <a:ext cx="1371600" cy="44450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A26447-3C77-73DC-D110-0798D3708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63" y="1018013"/>
            <a:ext cx="2578100" cy="508000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F697E5-E278-39CF-62CC-B5F9285349C4}"/>
              </a:ext>
            </a:extLst>
          </p:cNvPr>
          <p:cNvSpPr txBox="1"/>
          <p:nvPr/>
        </p:nvSpPr>
        <p:spPr>
          <a:xfrm>
            <a:off x="1525191" y="402208"/>
            <a:ext cx="1797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randview" panose="020B0502040204020203" pitchFamily="34" charset="0"/>
              </a:rPr>
              <a:t>Quantum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0FD9A-2AF1-E97F-5506-5FB3B011F3AB}"/>
              </a:ext>
            </a:extLst>
          </p:cNvPr>
          <p:cNvSpPr txBox="1"/>
          <p:nvPr/>
        </p:nvSpPr>
        <p:spPr>
          <a:xfrm>
            <a:off x="5197078" y="421607"/>
            <a:ext cx="1797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Grandview" panose="020B0502040204020203" pitchFamily="34" charset="0"/>
              </a:rPr>
              <a:t>Classical</a:t>
            </a:r>
          </a:p>
        </p:txBody>
      </p:sp>
    </p:spTree>
    <p:extLst>
      <p:ext uri="{BB962C8B-B14F-4D97-AF65-F5344CB8AC3E}">
        <p14:creationId xmlns:p14="http://schemas.microsoft.com/office/powerpoint/2010/main" val="386728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4FD4A2AD-E2FD-4CAD-8DEF-75993D7E4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0E65E5-31AD-4B0E-8D4C-6526CAAE2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65B678-A993-4BFF-AE12-E1A2FC66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21" y="0"/>
            <a:ext cx="5646974" cy="6483075"/>
            <a:chOff x="-19221" y="0"/>
            <a:chExt cx="5646974" cy="648307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65A95B7-D327-4B86-92B5-EC4B891D5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16610"/>
              <a:ext cx="5535001" cy="6250127"/>
            </a:xfrm>
            <a:custGeom>
              <a:avLst/>
              <a:gdLst>
                <a:gd name="connsiteX0" fmla="*/ 2510242 w 5535001"/>
                <a:gd name="connsiteY0" fmla="*/ 174 h 6250127"/>
                <a:gd name="connsiteX1" fmla="*/ 2550551 w 5535001"/>
                <a:gd name="connsiteY1" fmla="*/ 510 h 6250127"/>
                <a:gd name="connsiteX2" fmla="*/ 2629490 w 5535001"/>
                <a:gd name="connsiteY2" fmla="*/ 3757 h 6250127"/>
                <a:gd name="connsiteX3" fmla="*/ 2708317 w 5535001"/>
                <a:gd name="connsiteY3" fmla="*/ 7229 h 6250127"/>
                <a:gd name="connsiteX4" fmla="*/ 2787256 w 5535001"/>
                <a:gd name="connsiteY4" fmla="*/ 14619 h 6250127"/>
                <a:gd name="connsiteX5" fmla="*/ 3408467 w 5535001"/>
                <a:gd name="connsiteY5" fmla="*/ 145064 h 6250127"/>
                <a:gd name="connsiteX6" fmla="*/ 3557723 w 5535001"/>
                <a:gd name="connsiteY6" fmla="*/ 199593 h 6250127"/>
                <a:gd name="connsiteX7" fmla="*/ 3594337 w 5535001"/>
                <a:gd name="connsiteY7" fmla="*/ 214597 h 6250127"/>
                <a:gd name="connsiteX8" fmla="*/ 3630616 w 5535001"/>
                <a:gd name="connsiteY8" fmla="*/ 230385 h 6250127"/>
                <a:gd name="connsiteX9" fmla="*/ 3703172 w 5535001"/>
                <a:gd name="connsiteY9" fmla="*/ 262073 h 6250127"/>
                <a:gd name="connsiteX10" fmla="*/ 3739003 w 5535001"/>
                <a:gd name="connsiteY10" fmla="*/ 278756 h 6250127"/>
                <a:gd name="connsiteX11" fmla="*/ 3756806 w 5535001"/>
                <a:gd name="connsiteY11" fmla="*/ 287266 h 6250127"/>
                <a:gd name="connsiteX12" fmla="*/ 3773714 w 5535001"/>
                <a:gd name="connsiteY12" fmla="*/ 297567 h 6250127"/>
                <a:gd name="connsiteX13" fmla="*/ 3840784 w 5535001"/>
                <a:gd name="connsiteY13" fmla="*/ 339332 h 6250127"/>
                <a:gd name="connsiteX14" fmla="*/ 3873927 w 5535001"/>
                <a:gd name="connsiteY14" fmla="*/ 360495 h 6250127"/>
                <a:gd name="connsiteX15" fmla="*/ 3906062 w 5535001"/>
                <a:gd name="connsiteY15" fmla="*/ 383001 h 6250127"/>
                <a:gd name="connsiteX16" fmla="*/ 3969662 w 5535001"/>
                <a:gd name="connsiteY16" fmla="*/ 428572 h 6250127"/>
                <a:gd name="connsiteX17" fmla="*/ 4423029 w 5535001"/>
                <a:gd name="connsiteY17" fmla="*/ 837600 h 6250127"/>
                <a:gd name="connsiteX18" fmla="*/ 4474647 w 5535001"/>
                <a:gd name="connsiteY18" fmla="*/ 891569 h 6250127"/>
                <a:gd name="connsiteX19" fmla="*/ 4524250 w 5535001"/>
                <a:gd name="connsiteY19" fmla="*/ 946883 h 6250127"/>
                <a:gd name="connsiteX20" fmla="*/ 4573965 w 5535001"/>
                <a:gd name="connsiteY20" fmla="*/ 1001748 h 6250127"/>
                <a:gd name="connsiteX21" fmla="*/ 4622224 w 5535001"/>
                <a:gd name="connsiteY21" fmla="*/ 1057509 h 6250127"/>
                <a:gd name="connsiteX22" fmla="*/ 4717510 w 5535001"/>
                <a:gd name="connsiteY22" fmla="*/ 1169143 h 6250127"/>
                <a:gd name="connsiteX23" fmla="*/ 4764986 w 5535001"/>
                <a:gd name="connsiteY23" fmla="*/ 1224681 h 6250127"/>
                <a:gd name="connsiteX24" fmla="*/ 4813021 w 5535001"/>
                <a:gd name="connsiteY24" fmla="*/ 1279994 h 6250127"/>
                <a:gd name="connsiteX25" fmla="*/ 5001915 w 5535001"/>
                <a:gd name="connsiteY25" fmla="*/ 1506846 h 6250127"/>
                <a:gd name="connsiteX26" fmla="*/ 5170542 w 5535001"/>
                <a:gd name="connsiteY26" fmla="*/ 1751165 h 6250127"/>
                <a:gd name="connsiteX27" fmla="*/ 5428969 w 5535001"/>
                <a:gd name="connsiteY27" fmla="*/ 2293660 h 6250127"/>
                <a:gd name="connsiteX28" fmla="*/ 5534893 w 5535001"/>
                <a:gd name="connsiteY28" fmla="*/ 2899307 h 6250127"/>
                <a:gd name="connsiteX29" fmla="*/ 5508804 w 5535001"/>
                <a:gd name="connsiteY29" fmla="*/ 3211144 h 6250127"/>
                <a:gd name="connsiteX30" fmla="*/ 5426282 w 5535001"/>
                <a:gd name="connsiteY30" fmla="*/ 3513352 h 6250127"/>
                <a:gd name="connsiteX31" fmla="*/ 5248250 w 5535001"/>
                <a:gd name="connsiteY31" fmla="*/ 4030542 h 6250127"/>
                <a:gd name="connsiteX32" fmla="*/ 5208612 w 5535001"/>
                <a:gd name="connsiteY32" fmla="*/ 4161771 h 6250127"/>
                <a:gd name="connsiteX33" fmla="*/ 5170318 w 5535001"/>
                <a:gd name="connsiteY33" fmla="*/ 4294680 h 6250127"/>
                <a:gd name="connsiteX34" fmla="*/ 5132248 w 5535001"/>
                <a:gd name="connsiteY34" fmla="*/ 4430164 h 6250127"/>
                <a:gd name="connsiteX35" fmla="*/ 5112765 w 5535001"/>
                <a:gd name="connsiteY35" fmla="*/ 4498914 h 6250127"/>
                <a:gd name="connsiteX36" fmla="*/ 5091715 w 5535001"/>
                <a:gd name="connsiteY36" fmla="*/ 4569119 h 6250127"/>
                <a:gd name="connsiteX37" fmla="*/ 5068985 w 5535001"/>
                <a:gd name="connsiteY37" fmla="*/ 4640220 h 6250127"/>
                <a:gd name="connsiteX38" fmla="*/ 5043904 w 5535001"/>
                <a:gd name="connsiteY38" fmla="*/ 4712105 h 6250127"/>
                <a:gd name="connsiteX39" fmla="*/ 5015799 w 5535001"/>
                <a:gd name="connsiteY39" fmla="*/ 4784438 h 6250127"/>
                <a:gd name="connsiteX40" fmla="*/ 4982880 w 5535001"/>
                <a:gd name="connsiteY40" fmla="*/ 4856435 h 6250127"/>
                <a:gd name="connsiteX41" fmla="*/ 4817276 w 5535001"/>
                <a:gd name="connsiteY41" fmla="*/ 5125275 h 6250127"/>
                <a:gd name="connsiteX42" fmla="*/ 4618753 w 5535001"/>
                <a:gd name="connsiteY42" fmla="*/ 5355374 h 6250127"/>
                <a:gd name="connsiteX43" fmla="*/ 4566575 w 5535001"/>
                <a:gd name="connsiteY43" fmla="*/ 5408560 h 6250127"/>
                <a:gd name="connsiteX44" fmla="*/ 4513837 w 5535001"/>
                <a:gd name="connsiteY44" fmla="*/ 5461186 h 6250127"/>
                <a:gd name="connsiteX45" fmla="*/ 4459531 w 5535001"/>
                <a:gd name="connsiteY45" fmla="*/ 5512580 h 6250127"/>
                <a:gd name="connsiteX46" fmla="*/ 4404554 w 5535001"/>
                <a:gd name="connsiteY46" fmla="*/ 5563526 h 6250127"/>
                <a:gd name="connsiteX47" fmla="*/ 4348009 w 5535001"/>
                <a:gd name="connsiteY47" fmla="*/ 5613017 h 6250127"/>
                <a:gd name="connsiteX48" fmla="*/ 4290568 w 5535001"/>
                <a:gd name="connsiteY48" fmla="*/ 5661948 h 6250127"/>
                <a:gd name="connsiteX49" fmla="*/ 4276124 w 5535001"/>
                <a:gd name="connsiteY49" fmla="*/ 5674153 h 6250127"/>
                <a:gd name="connsiteX50" fmla="*/ 4261120 w 5535001"/>
                <a:gd name="connsiteY50" fmla="*/ 5685798 h 6250127"/>
                <a:gd name="connsiteX51" fmla="*/ 4231112 w 5535001"/>
                <a:gd name="connsiteY51" fmla="*/ 5708976 h 6250127"/>
                <a:gd name="connsiteX52" fmla="*/ 4170984 w 5535001"/>
                <a:gd name="connsiteY52" fmla="*/ 5755443 h 6250127"/>
                <a:gd name="connsiteX53" fmla="*/ 4046025 w 5535001"/>
                <a:gd name="connsiteY53" fmla="*/ 5843228 h 6250127"/>
                <a:gd name="connsiteX54" fmla="*/ 3915356 w 5535001"/>
                <a:gd name="connsiteY54" fmla="*/ 5923735 h 6250127"/>
                <a:gd name="connsiteX55" fmla="*/ 3346323 w 5535001"/>
                <a:gd name="connsiteY55" fmla="*/ 6158872 h 6250127"/>
                <a:gd name="connsiteX56" fmla="*/ 2743476 w 5535001"/>
                <a:gd name="connsiteY56" fmla="*/ 6247328 h 6250127"/>
                <a:gd name="connsiteX57" fmla="*/ 2668120 w 5535001"/>
                <a:gd name="connsiteY57" fmla="*/ 6249344 h 6250127"/>
                <a:gd name="connsiteX58" fmla="*/ 2630498 w 5535001"/>
                <a:gd name="connsiteY58" fmla="*/ 6250127 h 6250127"/>
                <a:gd name="connsiteX59" fmla="*/ 2592988 w 5535001"/>
                <a:gd name="connsiteY59" fmla="*/ 6249568 h 6250127"/>
                <a:gd name="connsiteX60" fmla="*/ 2518080 w 5535001"/>
                <a:gd name="connsiteY60" fmla="*/ 6247777 h 6250127"/>
                <a:gd name="connsiteX61" fmla="*/ 2442948 w 5535001"/>
                <a:gd name="connsiteY61" fmla="*/ 6244529 h 6250127"/>
                <a:gd name="connsiteX62" fmla="*/ 2291676 w 5535001"/>
                <a:gd name="connsiteY62" fmla="*/ 6232213 h 6250127"/>
                <a:gd name="connsiteX63" fmla="*/ 2141412 w 5535001"/>
                <a:gd name="connsiteY63" fmla="*/ 6212394 h 6250127"/>
                <a:gd name="connsiteX64" fmla="*/ 1992715 w 5535001"/>
                <a:gd name="connsiteY64" fmla="*/ 6184961 h 6250127"/>
                <a:gd name="connsiteX65" fmla="*/ 1845811 w 5535001"/>
                <a:gd name="connsiteY65" fmla="*/ 6151034 h 6250127"/>
                <a:gd name="connsiteX66" fmla="*/ 1701033 w 5535001"/>
                <a:gd name="connsiteY66" fmla="*/ 6110724 h 6250127"/>
                <a:gd name="connsiteX67" fmla="*/ 1629484 w 5535001"/>
                <a:gd name="connsiteY67" fmla="*/ 6088219 h 6250127"/>
                <a:gd name="connsiteX68" fmla="*/ 1558383 w 5535001"/>
                <a:gd name="connsiteY68" fmla="*/ 6064929 h 6250127"/>
                <a:gd name="connsiteX69" fmla="*/ 1011968 w 5535001"/>
                <a:gd name="connsiteY69" fmla="*/ 5828896 h 6250127"/>
                <a:gd name="connsiteX70" fmla="*/ 511237 w 5535001"/>
                <a:gd name="connsiteY70" fmla="*/ 5512356 h 6250127"/>
                <a:gd name="connsiteX71" fmla="*/ 395572 w 5535001"/>
                <a:gd name="connsiteY71" fmla="*/ 5419757 h 6250127"/>
                <a:gd name="connsiteX72" fmla="*/ 284722 w 5535001"/>
                <a:gd name="connsiteY72" fmla="*/ 5321559 h 6250127"/>
                <a:gd name="connsiteX73" fmla="*/ 257513 w 5535001"/>
                <a:gd name="connsiteY73" fmla="*/ 5296477 h 6250127"/>
                <a:gd name="connsiteX74" fmla="*/ 243853 w 5535001"/>
                <a:gd name="connsiteY74" fmla="*/ 5283937 h 6250127"/>
                <a:gd name="connsiteX75" fmla="*/ 230752 w 5535001"/>
                <a:gd name="connsiteY75" fmla="*/ 5270836 h 6250127"/>
                <a:gd name="connsiteX76" fmla="*/ 178574 w 5535001"/>
                <a:gd name="connsiteY76" fmla="*/ 5218322 h 6250127"/>
                <a:gd name="connsiteX77" fmla="*/ 126508 w 5535001"/>
                <a:gd name="connsiteY77" fmla="*/ 5165584 h 6250127"/>
                <a:gd name="connsiteX78" fmla="*/ 76345 w 5535001"/>
                <a:gd name="connsiteY78" fmla="*/ 5111167 h 6250127"/>
                <a:gd name="connsiteX79" fmla="*/ 26407 w 5535001"/>
                <a:gd name="connsiteY79" fmla="*/ 5056413 h 6250127"/>
                <a:gd name="connsiteX80" fmla="*/ 0 w 5535001"/>
                <a:gd name="connsiteY80" fmla="*/ 5024776 h 6250127"/>
                <a:gd name="connsiteX81" fmla="*/ 0 w 5535001"/>
                <a:gd name="connsiteY81" fmla="*/ 4492798 h 6250127"/>
                <a:gd name="connsiteX82" fmla="*/ 28534 w 5535001"/>
                <a:gd name="connsiteY82" fmla="*/ 4537879 h 6250127"/>
                <a:gd name="connsiteX83" fmla="*/ 66604 w 5535001"/>
                <a:gd name="connsiteY83" fmla="*/ 4592745 h 6250127"/>
                <a:gd name="connsiteX84" fmla="*/ 104114 w 5535001"/>
                <a:gd name="connsiteY84" fmla="*/ 4647834 h 6250127"/>
                <a:gd name="connsiteX85" fmla="*/ 143751 w 5535001"/>
                <a:gd name="connsiteY85" fmla="*/ 4701580 h 6250127"/>
                <a:gd name="connsiteX86" fmla="*/ 182717 w 5535001"/>
                <a:gd name="connsiteY86" fmla="*/ 4755773 h 6250127"/>
                <a:gd name="connsiteX87" fmla="*/ 223810 w 5535001"/>
                <a:gd name="connsiteY87" fmla="*/ 4808399 h 6250127"/>
                <a:gd name="connsiteX88" fmla="*/ 264679 w 5535001"/>
                <a:gd name="connsiteY88" fmla="*/ 4861249 h 6250127"/>
                <a:gd name="connsiteX89" fmla="*/ 307788 w 5535001"/>
                <a:gd name="connsiteY89" fmla="*/ 4912420 h 6250127"/>
                <a:gd name="connsiteX90" fmla="*/ 351232 w 5535001"/>
                <a:gd name="connsiteY90" fmla="*/ 4963254 h 6250127"/>
                <a:gd name="connsiteX91" fmla="*/ 397028 w 5535001"/>
                <a:gd name="connsiteY91" fmla="*/ 5012185 h 6250127"/>
                <a:gd name="connsiteX92" fmla="*/ 443496 w 5535001"/>
                <a:gd name="connsiteY92" fmla="*/ 5060444 h 6250127"/>
                <a:gd name="connsiteX93" fmla="*/ 455140 w 5535001"/>
                <a:gd name="connsiteY93" fmla="*/ 5072537 h 6250127"/>
                <a:gd name="connsiteX94" fmla="*/ 467345 w 5535001"/>
                <a:gd name="connsiteY94" fmla="*/ 5083958 h 6250127"/>
                <a:gd name="connsiteX95" fmla="*/ 491755 w 5535001"/>
                <a:gd name="connsiteY95" fmla="*/ 5106912 h 6250127"/>
                <a:gd name="connsiteX96" fmla="*/ 540686 w 5535001"/>
                <a:gd name="connsiteY96" fmla="*/ 5152819 h 6250127"/>
                <a:gd name="connsiteX97" fmla="*/ 552890 w 5535001"/>
                <a:gd name="connsiteY97" fmla="*/ 5164353 h 6250127"/>
                <a:gd name="connsiteX98" fmla="*/ 565655 w 5535001"/>
                <a:gd name="connsiteY98" fmla="*/ 5175214 h 6250127"/>
                <a:gd name="connsiteX99" fmla="*/ 591072 w 5535001"/>
                <a:gd name="connsiteY99" fmla="*/ 5197048 h 6250127"/>
                <a:gd name="connsiteX100" fmla="*/ 694197 w 5535001"/>
                <a:gd name="connsiteY100" fmla="*/ 5283041 h 6250127"/>
                <a:gd name="connsiteX101" fmla="*/ 1146221 w 5535001"/>
                <a:gd name="connsiteY101" fmla="*/ 5573716 h 6250127"/>
                <a:gd name="connsiteX102" fmla="*/ 1650982 w 5535001"/>
                <a:gd name="connsiteY102" fmla="*/ 5758130 h 6250127"/>
                <a:gd name="connsiteX103" fmla="*/ 1716485 w 5535001"/>
                <a:gd name="connsiteY103" fmla="*/ 5772798 h 6250127"/>
                <a:gd name="connsiteX104" fmla="*/ 1782211 w 5535001"/>
                <a:gd name="connsiteY104" fmla="*/ 5786235 h 6250127"/>
                <a:gd name="connsiteX105" fmla="*/ 1848386 w 5535001"/>
                <a:gd name="connsiteY105" fmla="*/ 5796984 h 6250127"/>
                <a:gd name="connsiteX106" fmla="*/ 1881417 w 5535001"/>
                <a:gd name="connsiteY106" fmla="*/ 5802359 h 6250127"/>
                <a:gd name="connsiteX107" fmla="*/ 1914560 w 5535001"/>
                <a:gd name="connsiteY107" fmla="*/ 5807061 h 6250127"/>
                <a:gd name="connsiteX108" fmla="*/ 2047469 w 5535001"/>
                <a:gd name="connsiteY108" fmla="*/ 5821282 h 6250127"/>
                <a:gd name="connsiteX109" fmla="*/ 2180601 w 5535001"/>
                <a:gd name="connsiteY109" fmla="*/ 5828896 h 6250127"/>
                <a:gd name="connsiteX110" fmla="*/ 2313622 w 5535001"/>
                <a:gd name="connsiteY110" fmla="*/ 5830463 h 6250127"/>
                <a:gd name="connsiteX111" fmla="*/ 2380021 w 5535001"/>
                <a:gd name="connsiteY111" fmla="*/ 5828448 h 6250127"/>
                <a:gd name="connsiteX112" fmla="*/ 2446195 w 5535001"/>
                <a:gd name="connsiteY112" fmla="*/ 5826433 h 6250127"/>
                <a:gd name="connsiteX113" fmla="*/ 2513041 w 5535001"/>
                <a:gd name="connsiteY113" fmla="*/ 5822737 h 6250127"/>
                <a:gd name="connsiteX114" fmla="*/ 2580111 w 5535001"/>
                <a:gd name="connsiteY114" fmla="*/ 5818258 h 6250127"/>
                <a:gd name="connsiteX115" fmla="*/ 2613590 w 5535001"/>
                <a:gd name="connsiteY115" fmla="*/ 5816355 h 6250127"/>
                <a:gd name="connsiteX116" fmla="*/ 2646845 w 5535001"/>
                <a:gd name="connsiteY116" fmla="*/ 5813108 h 6250127"/>
                <a:gd name="connsiteX117" fmla="*/ 2713244 w 5535001"/>
                <a:gd name="connsiteY117" fmla="*/ 5806838 h 6250127"/>
                <a:gd name="connsiteX118" fmla="*/ 3230882 w 5535001"/>
                <a:gd name="connsiteY118" fmla="*/ 5721292 h 6250127"/>
                <a:gd name="connsiteX119" fmla="*/ 3720416 w 5535001"/>
                <a:gd name="connsiteY119" fmla="*/ 5556472 h 6250127"/>
                <a:gd name="connsiteX120" fmla="*/ 3837425 w 5535001"/>
                <a:gd name="connsiteY120" fmla="*/ 5499927 h 6250127"/>
                <a:gd name="connsiteX121" fmla="*/ 3951634 w 5535001"/>
                <a:gd name="connsiteY121" fmla="*/ 5436552 h 6250127"/>
                <a:gd name="connsiteX122" fmla="*/ 4007284 w 5535001"/>
                <a:gd name="connsiteY122" fmla="*/ 5401841 h 6250127"/>
                <a:gd name="connsiteX123" fmla="*/ 4035164 w 5535001"/>
                <a:gd name="connsiteY123" fmla="*/ 5384374 h 6250127"/>
                <a:gd name="connsiteX124" fmla="*/ 4049049 w 5535001"/>
                <a:gd name="connsiteY124" fmla="*/ 5375640 h 6250127"/>
                <a:gd name="connsiteX125" fmla="*/ 4062485 w 5535001"/>
                <a:gd name="connsiteY125" fmla="*/ 5366123 h 6250127"/>
                <a:gd name="connsiteX126" fmla="*/ 4116567 w 5535001"/>
                <a:gd name="connsiteY126" fmla="*/ 5328277 h 6250127"/>
                <a:gd name="connsiteX127" fmla="*/ 4169976 w 5535001"/>
                <a:gd name="connsiteY127" fmla="*/ 5289199 h 6250127"/>
                <a:gd name="connsiteX128" fmla="*/ 4222042 w 5535001"/>
                <a:gd name="connsiteY128" fmla="*/ 5247994 h 6250127"/>
                <a:gd name="connsiteX129" fmla="*/ 4273213 w 5535001"/>
                <a:gd name="connsiteY129" fmla="*/ 5205558 h 6250127"/>
                <a:gd name="connsiteX130" fmla="*/ 4323151 w 5535001"/>
                <a:gd name="connsiteY130" fmla="*/ 5161329 h 6250127"/>
                <a:gd name="connsiteX131" fmla="*/ 4371971 w 5535001"/>
                <a:gd name="connsiteY131" fmla="*/ 5116093 h 6250127"/>
                <a:gd name="connsiteX132" fmla="*/ 4546868 w 5535001"/>
                <a:gd name="connsiteY132" fmla="*/ 4924400 h 6250127"/>
                <a:gd name="connsiteX133" fmla="*/ 4675634 w 5535001"/>
                <a:gd name="connsiteY133" fmla="*/ 4715352 h 6250127"/>
                <a:gd name="connsiteX134" fmla="*/ 4700155 w 5535001"/>
                <a:gd name="connsiteY134" fmla="*/ 4659255 h 6250127"/>
                <a:gd name="connsiteX135" fmla="*/ 4721206 w 5535001"/>
                <a:gd name="connsiteY135" fmla="*/ 4600135 h 6250127"/>
                <a:gd name="connsiteX136" fmla="*/ 4740465 w 5535001"/>
                <a:gd name="connsiteY136" fmla="*/ 4538887 h 6250127"/>
                <a:gd name="connsiteX137" fmla="*/ 4758492 w 5535001"/>
                <a:gd name="connsiteY137" fmla="*/ 4475848 h 6250127"/>
                <a:gd name="connsiteX138" fmla="*/ 4891288 w 5535001"/>
                <a:gd name="connsiteY138" fmla="*/ 3930329 h 6250127"/>
                <a:gd name="connsiteX139" fmla="*/ 5066298 w 5535001"/>
                <a:gd name="connsiteY139" fmla="*/ 3382235 h 6250127"/>
                <a:gd name="connsiteX140" fmla="*/ 5156994 w 5535001"/>
                <a:gd name="connsiteY140" fmla="*/ 2898635 h 6250127"/>
                <a:gd name="connsiteX141" fmla="*/ 5083317 w 5535001"/>
                <a:gd name="connsiteY141" fmla="*/ 2402047 h 6250127"/>
                <a:gd name="connsiteX142" fmla="*/ 4871022 w 5535001"/>
                <a:gd name="connsiteY142" fmla="*/ 1926958 h 6250127"/>
                <a:gd name="connsiteX143" fmla="*/ 4727028 w 5535001"/>
                <a:gd name="connsiteY143" fmla="*/ 1703577 h 6250127"/>
                <a:gd name="connsiteX144" fmla="*/ 4563776 w 5535001"/>
                <a:gd name="connsiteY144" fmla="*/ 1490834 h 6250127"/>
                <a:gd name="connsiteX145" fmla="*/ 4370291 w 5535001"/>
                <a:gd name="connsiteY145" fmla="*/ 1300596 h 6250127"/>
                <a:gd name="connsiteX146" fmla="*/ 4266046 w 5535001"/>
                <a:gd name="connsiteY146" fmla="*/ 1214491 h 6250127"/>
                <a:gd name="connsiteX147" fmla="*/ 4212973 w 5535001"/>
                <a:gd name="connsiteY147" fmla="*/ 1173062 h 6250127"/>
                <a:gd name="connsiteX148" fmla="*/ 4157995 w 5535001"/>
                <a:gd name="connsiteY148" fmla="*/ 1134545 h 6250127"/>
                <a:gd name="connsiteX149" fmla="*/ 3697126 w 5535001"/>
                <a:gd name="connsiteY149" fmla="*/ 881044 h 6250127"/>
                <a:gd name="connsiteX150" fmla="*/ 3637670 w 5535001"/>
                <a:gd name="connsiteY150" fmla="*/ 856747 h 6250127"/>
                <a:gd name="connsiteX151" fmla="*/ 3608222 w 5535001"/>
                <a:gd name="connsiteY151" fmla="*/ 844318 h 6250127"/>
                <a:gd name="connsiteX152" fmla="*/ 3578214 w 5535001"/>
                <a:gd name="connsiteY152" fmla="*/ 833457 h 6250127"/>
                <a:gd name="connsiteX153" fmla="*/ 3518309 w 5535001"/>
                <a:gd name="connsiteY153" fmla="*/ 812294 h 6250127"/>
                <a:gd name="connsiteX154" fmla="*/ 3503417 w 5535001"/>
                <a:gd name="connsiteY154" fmla="*/ 806920 h 6250127"/>
                <a:gd name="connsiteX155" fmla="*/ 3489533 w 5535001"/>
                <a:gd name="connsiteY155" fmla="*/ 799642 h 6250127"/>
                <a:gd name="connsiteX156" fmla="*/ 3460869 w 5535001"/>
                <a:gd name="connsiteY156" fmla="*/ 787101 h 6250127"/>
                <a:gd name="connsiteX157" fmla="*/ 3402980 w 5535001"/>
                <a:gd name="connsiteY157" fmla="*/ 763475 h 6250127"/>
                <a:gd name="connsiteX158" fmla="*/ 3374092 w 5535001"/>
                <a:gd name="connsiteY158" fmla="*/ 751606 h 6250127"/>
                <a:gd name="connsiteX159" fmla="*/ 3344980 w 5535001"/>
                <a:gd name="connsiteY159" fmla="*/ 740409 h 6250127"/>
                <a:gd name="connsiteX160" fmla="*/ 3226627 w 5535001"/>
                <a:gd name="connsiteY160" fmla="*/ 700772 h 6250127"/>
                <a:gd name="connsiteX161" fmla="*/ 2735750 w 5535001"/>
                <a:gd name="connsiteY161" fmla="*/ 614667 h 6250127"/>
                <a:gd name="connsiteX162" fmla="*/ 2673158 w 5535001"/>
                <a:gd name="connsiteY162" fmla="*/ 610412 h 6250127"/>
                <a:gd name="connsiteX163" fmla="*/ 2610119 w 5535001"/>
                <a:gd name="connsiteY163" fmla="*/ 609628 h 6250127"/>
                <a:gd name="connsiteX164" fmla="*/ 2547080 w 5535001"/>
                <a:gd name="connsiteY164" fmla="*/ 608620 h 6250127"/>
                <a:gd name="connsiteX165" fmla="*/ 2516400 w 5535001"/>
                <a:gd name="connsiteY165" fmla="*/ 608844 h 6250127"/>
                <a:gd name="connsiteX166" fmla="*/ 2486280 w 5535001"/>
                <a:gd name="connsiteY166" fmla="*/ 609740 h 6250127"/>
                <a:gd name="connsiteX167" fmla="*/ 2426376 w 5535001"/>
                <a:gd name="connsiteY167" fmla="*/ 613099 h 6250127"/>
                <a:gd name="connsiteX168" fmla="*/ 2366920 w 5535001"/>
                <a:gd name="connsiteY168" fmla="*/ 618474 h 6250127"/>
                <a:gd name="connsiteX169" fmla="*/ 2337248 w 5535001"/>
                <a:gd name="connsiteY169" fmla="*/ 621497 h 6250127"/>
                <a:gd name="connsiteX170" fmla="*/ 2307800 w 5535001"/>
                <a:gd name="connsiteY170" fmla="*/ 625528 h 6250127"/>
                <a:gd name="connsiteX171" fmla="*/ 2278351 w 5535001"/>
                <a:gd name="connsiteY171" fmla="*/ 629559 h 6250127"/>
                <a:gd name="connsiteX172" fmla="*/ 2249127 w 5535001"/>
                <a:gd name="connsiteY172" fmla="*/ 634710 h 6250127"/>
                <a:gd name="connsiteX173" fmla="*/ 1796096 w 5535001"/>
                <a:gd name="connsiteY173" fmla="*/ 781726 h 6250127"/>
                <a:gd name="connsiteX174" fmla="*/ 1370833 w 5535001"/>
                <a:gd name="connsiteY174" fmla="*/ 1048663 h 6250127"/>
                <a:gd name="connsiteX175" fmla="*/ 959790 w 5535001"/>
                <a:gd name="connsiteY175" fmla="*/ 1390844 h 6250127"/>
                <a:gd name="connsiteX176" fmla="*/ 749062 w 5535001"/>
                <a:gd name="connsiteY176" fmla="*/ 1577611 h 6250127"/>
                <a:gd name="connsiteX177" fmla="*/ 524786 w 5535001"/>
                <a:gd name="connsiteY177" fmla="*/ 1763145 h 6250127"/>
                <a:gd name="connsiteX178" fmla="*/ 84071 w 5535001"/>
                <a:gd name="connsiteY178" fmla="*/ 2098496 h 6250127"/>
                <a:gd name="connsiteX179" fmla="*/ 0 w 5535001"/>
                <a:gd name="connsiteY179" fmla="*/ 2168094 h 6250127"/>
                <a:gd name="connsiteX180" fmla="*/ 0 w 5535001"/>
                <a:gd name="connsiteY180" fmla="*/ 1576676 h 6250127"/>
                <a:gd name="connsiteX181" fmla="*/ 174655 w 5535001"/>
                <a:gd name="connsiteY181" fmla="*/ 1387597 h 6250127"/>
                <a:gd name="connsiteX182" fmla="*/ 363661 w 5535001"/>
                <a:gd name="connsiteY182" fmla="*/ 1188626 h 6250127"/>
                <a:gd name="connsiteX183" fmla="*/ 458052 w 5535001"/>
                <a:gd name="connsiteY183" fmla="*/ 1086397 h 6250127"/>
                <a:gd name="connsiteX184" fmla="*/ 557257 w 5535001"/>
                <a:gd name="connsiteY184" fmla="*/ 981593 h 6250127"/>
                <a:gd name="connsiteX185" fmla="*/ 994165 w 5535001"/>
                <a:gd name="connsiteY185" fmla="*/ 578389 h 6250127"/>
                <a:gd name="connsiteX186" fmla="*/ 1520873 w 5535001"/>
                <a:gd name="connsiteY186" fmla="*/ 237215 h 6250127"/>
                <a:gd name="connsiteX187" fmla="*/ 2141748 w 5535001"/>
                <a:gd name="connsiteY187" fmla="*/ 31190 h 6250127"/>
                <a:gd name="connsiteX188" fmla="*/ 2182505 w 5535001"/>
                <a:gd name="connsiteY188" fmla="*/ 24360 h 6250127"/>
                <a:gd name="connsiteX189" fmla="*/ 2223374 w 5535001"/>
                <a:gd name="connsiteY189" fmla="*/ 18873 h 6250127"/>
                <a:gd name="connsiteX190" fmla="*/ 2264355 w 5535001"/>
                <a:gd name="connsiteY190" fmla="*/ 13611 h 6250127"/>
                <a:gd name="connsiteX191" fmla="*/ 2305336 w 5535001"/>
                <a:gd name="connsiteY191" fmla="*/ 9580 h 6250127"/>
                <a:gd name="connsiteX192" fmla="*/ 2387410 w 5535001"/>
                <a:gd name="connsiteY192" fmla="*/ 3645 h 6250127"/>
                <a:gd name="connsiteX193" fmla="*/ 2469373 w 5535001"/>
                <a:gd name="connsiteY19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535001" h="6250127">
                  <a:moveTo>
                    <a:pt x="2510242" y="174"/>
                  </a:moveTo>
                  <a:cubicBezTo>
                    <a:pt x="2523902" y="-50"/>
                    <a:pt x="2537562" y="-162"/>
                    <a:pt x="2550551" y="510"/>
                  </a:cubicBezTo>
                  <a:lnTo>
                    <a:pt x="2629490" y="3757"/>
                  </a:lnTo>
                  <a:lnTo>
                    <a:pt x="2708317" y="7229"/>
                  </a:lnTo>
                  <a:cubicBezTo>
                    <a:pt x="2734630" y="8572"/>
                    <a:pt x="2760943" y="12155"/>
                    <a:pt x="2787256" y="14619"/>
                  </a:cubicBezTo>
                  <a:cubicBezTo>
                    <a:pt x="2997536" y="34885"/>
                    <a:pt x="3207144" y="77994"/>
                    <a:pt x="3408467" y="145064"/>
                  </a:cubicBezTo>
                  <a:lnTo>
                    <a:pt x="3557723" y="199593"/>
                  </a:lnTo>
                  <a:cubicBezTo>
                    <a:pt x="3570264" y="203848"/>
                    <a:pt x="3582245" y="209447"/>
                    <a:pt x="3594337" y="214597"/>
                  </a:cubicBezTo>
                  <a:lnTo>
                    <a:pt x="3630616" y="230385"/>
                  </a:lnTo>
                  <a:lnTo>
                    <a:pt x="3703172" y="262073"/>
                  </a:lnTo>
                  <a:cubicBezTo>
                    <a:pt x="3715265" y="267335"/>
                    <a:pt x="3727358" y="272598"/>
                    <a:pt x="3739003" y="278756"/>
                  </a:cubicBezTo>
                  <a:cubicBezTo>
                    <a:pt x="3744937" y="281667"/>
                    <a:pt x="3750984" y="284131"/>
                    <a:pt x="3756806" y="287266"/>
                  </a:cubicBezTo>
                  <a:cubicBezTo>
                    <a:pt x="3762517" y="290513"/>
                    <a:pt x="3768115" y="294208"/>
                    <a:pt x="3773714" y="297567"/>
                  </a:cubicBezTo>
                  <a:lnTo>
                    <a:pt x="3840784" y="339332"/>
                  </a:lnTo>
                  <a:cubicBezTo>
                    <a:pt x="3851869" y="346386"/>
                    <a:pt x="3863290" y="352881"/>
                    <a:pt x="3873927" y="360495"/>
                  </a:cubicBezTo>
                  <a:lnTo>
                    <a:pt x="3906062" y="383001"/>
                  </a:lnTo>
                  <a:lnTo>
                    <a:pt x="3969662" y="428572"/>
                  </a:lnTo>
                  <a:cubicBezTo>
                    <a:pt x="4137281" y="552188"/>
                    <a:pt x="4285417" y="693270"/>
                    <a:pt x="4423029" y="837600"/>
                  </a:cubicBezTo>
                  <a:cubicBezTo>
                    <a:pt x="4440160" y="855739"/>
                    <a:pt x="4457404" y="873766"/>
                    <a:pt x="4474647" y="891569"/>
                  </a:cubicBezTo>
                  <a:lnTo>
                    <a:pt x="4524250" y="946883"/>
                  </a:lnTo>
                  <a:lnTo>
                    <a:pt x="4573965" y="1001748"/>
                  </a:lnTo>
                  <a:cubicBezTo>
                    <a:pt x="4590760" y="1019887"/>
                    <a:pt x="4605988" y="1039146"/>
                    <a:pt x="4622224" y="1057509"/>
                  </a:cubicBezTo>
                  <a:cubicBezTo>
                    <a:pt x="4653911" y="1094907"/>
                    <a:pt x="4686831" y="1131409"/>
                    <a:pt x="4717510" y="1169143"/>
                  </a:cubicBezTo>
                  <a:cubicBezTo>
                    <a:pt x="4733186" y="1187730"/>
                    <a:pt x="4748862" y="1206430"/>
                    <a:pt x="4764986" y="1224681"/>
                  </a:cubicBezTo>
                  <a:cubicBezTo>
                    <a:pt x="4780886" y="1243044"/>
                    <a:pt x="4797233" y="1261071"/>
                    <a:pt x="4813021" y="1279994"/>
                  </a:cubicBezTo>
                  <a:cubicBezTo>
                    <a:pt x="4877292" y="1354230"/>
                    <a:pt x="4941339" y="1428914"/>
                    <a:pt x="5001915" y="1506846"/>
                  </a:cubicBezTo>
                  <a:cubicBezTo>
                    <a:pt x="5062603" y="1584665"/>
                    <a:pt x="5118252" y="1666739"/>
                    <a:pt x="5170542" y="1751165"/>
                  </a:cubicBezTo>
                  <a:cubicBezTo>
                    <a:pt x="5274898" y="1920240"/>
                    <a:pt x="5363579" y="2101295"/>
                    <a:pt x="5428969" y="2293660"/>
                  </a:cubicBezTo>
                  <a:cubicBezTo>
                    <a:pt x="5494136" y="2485801"/>
                    <a:pt x="5533102" y="2690819"/>
                    <a:pt x="5534893" y="2899307"/>
                  </a:cubicBezTo>
                  <a:cubicBezTo>
                    <a:pt x="5536124" y="3003439"/>
                    <a:pt x="5526831" y="3108132"/>
                    <a:pt x="5508804" y="3211144"/>
                  </a:cubicBezTo>
                  <a:cubicBezTo>
                    <a:pt x="5490441" y="3314157"/>
                    <a:pt x="5462336" y="3415490"/>
                    <a:pt x="5426282" y="3513352"/>
                  </a:cubicBezTo>
                  <a:cubicBezTo>
                    <a:pt x="5363355" y="3684890"/>
                    <a:pt x="5302219" y="3856428"/>
                    <a:pt x="5248250" y="4030542"/>
                  </a:cubicBezTo>
                  <a:lnTo>
                    <a:pt x="5208612" y="4161771"/>
                  </a:lnTo>
                  <a:lnTo>
                    <a:pt x="5170318" y="4294680"/>
                  </a:lnTo>
                  <a:lnTo>
                    <a:pt x="5132248" y="4430164"/>
                  </a:lnTo>
                  <a:lnTo>
                    <a:pt x="5112765" y="4498914"/>
                  </a:lnTo>
                  <a:lnTo>
                    <a:pt x="5091715" y="4569119"/>
                  </a:lnTo>
                  <a:cubicBezTo>
                    <a:pt x="5085221" y="4592297"/>
                    <a:pt x="5076823" y="4616482"/>
                    <a:pt x="5068985" y="4640220"/>
                  </a:cubicBezTo>
                  <a:cubicBezTo>
                    <a:pt x="5060699" y="4664182"/>
                    <a:pt x="5053981" y="4687807"/>
                    <a:pt x="5043904" y="4712105"/>
                  </a:cubicBezTo>
                  <a:lnTo>
                    <a:pt x="5015799" y="4784438"/>
                  </a:lnTo>
                  <a:cubicBezTo>
                    <a:pt x="5005274" y="4808511"/>
                    <a:pt x="4993965" y="4832473"/>
                    <a:pt x="4982880" y="4856435"/>
                  </a:cubicBezTo>
                  <a:cubicBezTo>
                    <a:pt x="4936524" y="4951273"/>
                    <a:pt x="4881099" y="5044096"/>
                    <a:pt x="4817276" y="5125275"/>
                  </a:cubicBezTo>
                  <a:cubicBezTo>
                    <a:pt x="4755244" y="5208805"/>
                    <a:pt x="4686943" y="5282817"/>
                    <a:pt x="4618753" y="5355374"/>
                  </a:cubicBezTo>
                  <a:cubicBezTo>
                    <a:pt x="4602069" y="5374073"/>
                    <a:pt x="4584154" y="5391092"/>
                    <a:pt x="4566575" y="5408560"/>
                  </a:cubicBezTo>
                  <a:lnTo>
                    <a:pt x="4513837" y="5461186"/>
                  </a:lnTo>
                  <a:cubicBezTo>
                    <a:pt x="4496593" y="5479101"/>
                    <a:pt x="4477894" y="5495560"/>
                    <a:pt x="4459531" y="5512580"/>
                  </a:cubicBezTo>
                  <a:lnTo>
                    <a:pt x="4404554" y="5563526"/>
                  </a:lnTo>
                  <a:cubicBezTo>
                    <a:pt x="4386527" y="5580770"/>
                    <a:pt x="4366932" y="5596670"/>
                    <a:pt x="4348009" y="5613017"/>
                  </a:cubicBezTo>
                  <a:lnTo>
                    <a:pt x="4290568" y="5661948"/>
                  </a:lnTo>
                  <a:lnTo>
                    <a:pt x="4276124" y="5674153"/>
                  </a:lnTo>
                  <a:lnTo>
                    <a:pt x="4261120" y="5685798"/>
                  </a:lnTo>
                  <a:lnTo>
                    <a:pt x="4231112" y="5708976"/>
                  </a:lnTo>
                  <a:lnTo>
                    <a:pt x="4170984" y="5755443"/>
                  </a:lnTo>
                  <a:cubicBezTo>
                    <a:pt x="4130227" y="5785563"/>
                    <a:pt x="4087790" y="5813892"/>
                    <a:pt x="4046025" y="5843228"/>
                  </a:cubicBezTo>
                  <a:cubicBezTo>
                    <a:pt x="4002917" y="5870437"/>
                    <a:pt x="3959248" y="5897309"/>
                    <a:pt x="3915356" y="5923735"/>
                  </a:cubicBezTo>
                  <a:cubicBezTo>
                    <a:pt x="3737659" y="6026299"/>
                    <a:pt x="3544847" y="6106022"/>
                    <a:pt x="3346323" y="6158872"/>
                  </a:cubicBezTo>
                  <a:cubicBezTo>
                    <a:pt x="3147800" y="6211946"/>
                    <a:pt x="2944462" y="6239714"/>
                    <a:pt x="2743476" y="6247328"/>
                  </a:cubicBezTo>
                  <a:lnTo>
                    <a:pt x="2668120" y="6249344"/>
                  </a:lnTo>
                  <a:lnTo>
                    <a:pt x="2630498" y="6250127"/>
                  </a:lnTo>
                  <a:lnTo>
                    <a:pt x="2592988" y="6249568"/>
                  </a:lnTo>
                  <a:lnTo>
                    <a:pt x="2518080" y="6247777"/>
                  </a:lnTo>
                  <a:cubicBezTo>
                    <a:pt x="2493110" y="6247105"/>
                    <a:pt x="2468365" y="6246881"/>
                    <a:pt x="2442948" y="6244529"/>
                  </a:cubicBezTo>
                  <a:cubicBezTo>
                    <a:pt x="2392337" y="6240722"/>
                    <a:pt x="2341950" y="6237699"/>
                    <a:pt x="2291676" y="6232213"/>
                  </a:cubicBezTo>
                  <a:lnTo>
                    <a:pt x="2141412" y="6212394"/>
                  </a:lnTo>
                  <a:lnTo>
                    <a:pt x="1992715" y="6184961"/>
                  </a:lnTo>
                  <a:cubicBezTo>
                    <a:pt x="1943561" y="6173988"/>
                    <a:pt x="1894630" y="6162231"/>
                    <a:pt x="1845811" y="6151034"/>
                  </a:cubicBezTo>
                  <a:cubicBezTo>
                    <a:pt x="1797215" y="6138829"/>
                    <a:pt x="1749180" y="6123938"/>
                    <a:pt x="1701033" y="6110724"/>
                  </a:cubicBezTo>
                  <a:cubicBezTo>
                    <a:pt x="1676847" y="6104566"/>
                    <a:pt x="1653334" y="6095833"/>
                    <a:pt x="1629484" y="6088219"/>
                  </a:cubicBezTo>
                  <a:lnTo>
                    <a:pt x="1558383" y="6064929"/>
                  </a:lnTo>
                  <a:cubicBezTo>
                    <a:pt x="1369713" y="6000210"/>
                    <a:pt x="1186978" y="5921271"/>
                    <a:pt x="1011968" y="5828896"/>
                  </a:cubicBezTo>
                  <a:cubicBezTo>
                    <a:pt x="837071" y="5736408"/>
                    <a:pt x="668556" y="5631940"/>
                    <a:pt x="511237" y="5512356"/>
                  </a:cubicBezTo>
                  <a:cubicBezTo>
                    <a:pt x="471152" y="5483468"/>
                    <a:pt x="433642" y="5451220"/>
                    <a:pt x="395572" y="5419757"/>
                  </a:cubicBezTo>
                  <a:cubicBezTo>
                    <a:pt x="356831" y="5388965"/>
                    <a:pt x="321112" y="5354926"/>
                    <a:pt x="284722" y="5321559"/>
                  </a:cubicBezTo>
                  <a:lnTo>
                    <a:pt x="257513" y="5296477"/>
                  </a:lnTo>
                  <a:lnTo>
                    <a:pt x="243853" y="5283937"/>
                  </a:lnTo>
                  <a:lnTo>
                    <a:pt x="230752" y="5270836"/>
                  </a:lnTo>
                  <a:lnTo>
                    <a:pt x="178574" y="5218322"/>
                  </a:lnTo>
                  <a:cubicBezTo>
                    <a:pt x="161331" y="5200631"/>
                    <a:pt x="143191" y="5183948"/>
                    <a:pt x="126508" y="5165584"/>
                  </a:cubicBezTo>
                  <a:lnTo>
                    <a:pt x="76345" y="5111167"/>
                  </a:lnTo>
                  <a:cubicBezTo>
                    <a:pt x="59774" y="5092916"/>
                    <a:pt x="42530" y="5075112"/>
                    <a:pt x="26407" y="5056413"/>
                  </a:cubicBezTo>
                  <a:lnTo>
                    <a:pt x="0" y="5024776"/>
                  </a:lnTo>
                  <a:lnTo>
                    <a:pt x="0" y="4492798"/>
                  </a:lnTo>
                  <a:lnTo>
                    <a:pt x="28534" y="4537879"/>
                  </a:lnTo>
                  <a:cubicBezTo>
                    <a:pt x="41299" y="4556130"/>
                    <a:pt x="54175" y="4574382"/>
                    <a:pt x="66604" y="4592745"/>
                  </a:cubicBezTo>
                  <a:lnTo>
                    <a:pt x="104114" y="4647834"/>
                  </a:lnTo>
                  <a:lnTo>
                    <a:pt x="143751" y="4701580"/>
                  </a:lnTo>
                  <a:cubicBezTo>
                    <a:pt x="156964" y="4719495"/>
                    <a:pt x="169728" y="4737746"/>
                    <a:pt x="182717" y="4755773"/>
                  </a:cubicBezTo>
                  <a:lnTo>
                    <a:pt x="223810" y="4808399"/>
                  </a:lnTo>
                  <a:lnTo>
                    <a:pt x="264679" y="4861249"/>
                  </a:lnTo>
                  <a:cubicBezTo>
                    <a:pt x="278563" y="4878717"/>
                    <a:pt x="293455" y="4895288"/>
                    <a:pt x="307788" y="4912420"/>
                  </a:cubicBezTo>
                  <a:lnTo>
                    <a:pt x="351232" y="4963254"/>
                  </a:lnTo>
                  <a:cubicBezTo>
                    <a:pt x="365788" y="4980162"/>
                    <a:pt x="381688" y="4995837"/>
                    <a:pt x="397028" y="5012185"/>
                  </a:cubicBezTo>
                  <a:lnTo>
                    <a:pt x="443496" y="5060444"/>
                  </a:lnTo>
                  <a:lnTo>
                    <a:pt x="455140" y="5072537"/>
                  </a:lnTo>
                  <a:lnTo>
                    <a:pt x="467345" y="5083958"/>
                  </a:lnTo>
                  <a:lnTo>
                    <a:pt x="491755" y="5106912"/>
                  </a:lnTo>
                  <a:lnTo>
                    <a:pt x="540686" y="5152819"/>
                  </a:lnTo>
                  <a:lnTo>
                    <a:pt x="552890" y="5164353"/>
                  </a:lnTo>
                  <a:lnTo>
                    <a:pt x="565655" y="5175214"/>
                  </a:lnTo>
                  <a:lnTo>
                    <a:pt x="591072" y="5197048"/>
                  </a:lnTo>
                  <a:cubicBezTo>
                    <a:pt x="624999" y="5226160"/>
                    <a:pt x="658366" y="5256056"/>
                    <a:pt x="694197" y="5283041"/>
                  </a:cubicBezTo>
                  <a:cubicBezTo>
                    <a:pt x="834272" y="5394675"/>
                    <a:pt x="985207" y="5493881"/>
                    <a:pt x="1146221" y="5573716"/>
                  </a:cubicBezTo>
                  <a:cubicBezTo>
                    <a:pt x="1307122" y="5653774"/>
                    <a:pt x="1476869" y="5715918"/>
                    <a:pt x="1650982" y="5758130"/>
                  </a:cubicBezTo>
                  <a:lnTo>
                    <a:pt x="1716485" y="5772798"/>
                  </a:lnTo>
                  <a:cubicBezTo>
                    <a:pt x="1738431" y="5777390"/>
                    <a:pt x="1759929" y="5783100"/>
                    <a:pt x="1782211" y="5786235"/>
                  </a:cubicBezTo>
                  <a:lnTo>
                    <a:pt x="1848386" y="5796984"/>
                  </a:lnTo>
                  <a:lnTo>
                    <a:pt x="1881417" y="5802359"/>
                  </a:lnTo>
                  <a:cubicBezTo>
                    <a:pt x="1892390" y="5804151"/>
                    <a:pt x="1903363" y="5806054"/>
                    <a:pt x="1914560" y="5807061"/>
                  </a:cubicBezTo>
                  <a:cubicBezTo>
                    <a:pt x="1959012" y="5811765"/>
                    <a:pt x="2003241" y="5817251"/>
                    <a:pt x="2047469" y="5821282"/>
                  </a:cubicBezTo>
                  <a:lnTo>
                    <a:pt x="2180601" y="5828896"/>
                  </a:lnTo>
                  <a:lnTo>
                    <a:pt x="2313622" y="5830463"/>
                  </a:lnTo>
                  <a:cubicBezTo>
                    <a:pt x="2335680" y="5830799"/>
                    <a:pt x="2357962" y="5829008"/>
                    <a:pt x="2380021" y="5828448"/>
                  </a:cubicBezTo>
                  <a:lnTo>
                    <a:pt x="2446195" y="5826433"/>
                  </a:lnTo>
                  <a:cubicBezTo>
                    <a:pt x="2468029" y="5826208"/>
                    <a:pt x="2490647" y="5824193"/>
                    <a:pt x="2513041" y="5822737"/>
                  </a:cubicBezTo>
                  <a:lnTo>
                    <a:pt x="2580111" y="5818258"/>
                  </a:lnTo>
                  <a:lnTo>
                    <a:pt x="2613590" y="5816355"/>
                  </a:lnTo>
                  <a:lnTo>
                    <a:pt x="2646845" y="5813108"/>
                  </a:lnTo>
                  <a:cubicBezTo>
                    <a:pt x="2669016" y="5810869"/>
                    <a:pt x="2691074" y="5808741"/>
                    <a:pt x="2713244" y="5806838"/>
                  </a:cubicBezTo>
                  <a:cubicBezTo>
                    <a:pt x="2889933" y="5789371"/>
                    <a:pt x="3062815" y="5762050"/>
                    <a:pt x="3230882" y="5721292"/>
                  </a:cubicBezTo>
                  <a:cubicBezTo>
                    <a:pt x="3398837" y="5680423"/>
                    <a:pt x="3562426" y="5626902"/>
                    <a:pt x="3720416" y="5556472"/>
                  </a:cubicBezTo>
                  <a:cubicBezTo>
                    <a:pt x="3759381" y="5537997"/>
                    <a:pt x="3798347" y="5518962"/>
                    <a:pt x="3837425" y="5499927"/>
                  </a:cubicBezTo>
                  <a:cubicBezTo>
                    <a:pt x="3875271" y="5478765"/>
                    <a:pt x="3913900" y="5458610"/>
                    <a:pt x="3951634" y="5436552"/>
                  </a:cubicBezTo>
                  <a:lnTo>
                    <a:pt x="4007284" y="5401841"/>
                  </a:lnTo>
                  <a:lnTo>
                    <a:pt x="4035164" y="5384374"/>
                  </a:lnTo>
                  <a:lnTo>
                    <a:pt x="4049049" y="5375640"/>
                  </a:lnTo>
                  <a:lnTo>
                    <a:pt x="4062485" y="5366123"/>
                  </a:lnTo>
                  <a:lnTo>
                    <a:pt x="4116567" y="5328277"/>
                  </a:lnTo>
                  <a:cubicBezTo>
                    <a:pt x="4134594" y="5315624"/>
                    <a:pt x="4152957" y="5303420"/>
                    <a:pt x="4169976" y="5289199"/>
                  </a:cubicBezTo>
                  <a:lnTo>
                    <a:pt x="4222042" y="5247994"/>
                  </a:lnTo>
                  <a:cubicBezTo>
                    <a:pt x="4239398" y="5234222"/>
                    <a:pt x="4256865" y="5220562"/>
                    <a:pt x="4273213" y="5205558"/>
                  </a:cubicBezTo>
                  <a:lnTo>
                    <a:pt x="4323151" y="5161329"/>
                  </a:lnTo>
                  <a:cubicBezTo>
                    <a:pt x="4339611" y="5146437"/>
                    <a:pt x="4356631" y="5131881"/>
                    <a:pt x="4371971" y="5116093"/>
                  </a:cubicBezTo>
                  <a:cubicBezTo>
                    <a:pt x="4435457" y="5054398"/>
                    <a:pt x="4496258" y="4991135"/>
                    <a:pt x="4546868" y="4924400"/>
                  </a:cubicBezTo>
                  <a:cubicBezTo>
                    <a:pt x="4600054" y="4858450"/>
                    <a:pt x="4640699" y="4788916"/>
                    <a:pt x="4675634" y="4715352"/>
                  </a:cubicBezTo>
                  <a:lnTo>
                    <a:pt x="4700155" y="4659255"/>
                  </a:lnTo>
                  <a:lnTo>
                    <a:pt x="4721206" y="4600135"/>
                  </a:lnTo>
                  <a:cubicBezTo>
                    <a:pt x="4728707" y="4580988"/>
                    <a:pt x="4733970" y="4559266"/>
                    <a:pt x="4740465" y="4538887"/>
                  </a:cubicBezTo>
                  <a:cubicBezTo>
                    <a:pt x="4746623" y="4518061"/>
                    <a:pt x="4753005" y="4497906"/>
                    <a:pt x="4758492" y="4475848"/>
                  </a:cubicBezTo>
                  <a:cubicBezTo>
                    <a:pt x="4803168" y="4303637"/>
                    <a:pt x="4840902" y="4115080"/>
                    <a:pt x="4891288" y="3930329"/>
                  </a:cubicBezTo>
                  <a:cubicBezTo>
                    <a:pt x="4940891" y="3744906"/>
                    <a:pt x="5000235" y="3562059"/>
                    <a:pt x="5066298" y="3382235"/>
                  </a:cubicBezTo>
                  <a:cubicBezTo>
                    <a:pt x="5124186" y="3226932"/>
                    <a:pt x="5154530" y="3064015"/>
                    <a:pt x="5156994" y="2898635"/>
                  </a:cubicBezTo>
                  <a:cubicBezTo>
                    <a:pt x="5159681" y="2733255"/>
                    <a:pt x="5132920" y="2565636"/>
                    <a:pt x="5083317" y="2402047"/>
                  </a:cubicBezTo>
                  <a:cubicBezTo>
                    <a:pt x="5033938" y="2238123"/>
                    <a:pt x="4960150" y="2079013"/>
                    <a:pt x="4871022" y="1926958"/>
                  </a:cubicBezTo>
                  <a:cubicBezTo>
                    <a:pt x="4826570" y="1850818"/>
                    <a:pt x="4777415" y="1776918"/>
                    <a:pt x="4727028" y="1703577"/>
                  </a:cubicBezTo>
                  <a:cubicBezTo>
                    <a:pt x="4676418" y="1630349"/>
                    <a:pt x="4622784" y="1558464"/>
                    <a:pt x="4563776" y="1490834"/>
                  </a:cubicBezTo>
                  <a:cubicBezTo>
                    <a:pt x="4503647" y="1423764"/>
                    <a:pt x="4439041" y="1359157"/>
                    <a:pt x="4370291" y="1300596"/>
                  </a:cubicBezTo>
                  <a:cubicBezTo>
                    <a:pt x="4336812" y="1270141"/>
                    <a:pt x="4301541" y="1242148"/>
                    <a:pt x="4266046" y="1214491"/>
                  </a:cubicBezTo>
                  <a:cubicBezTo>
                    <a:pt x="4248355" y="1200607"/>
                    <a:pt x="4230776" y="1186611"/>
                    <a:pt x="4212973" y="1173062"/>
                  </a:cubicBezTo>
                  <a:cubicBezTo>
                    <a:pt x="4194722" y="1160074"/>
                    <a:pt x="4176359" y="1147197"/>
                    <a:pt x="4157995" y="1134545"/>
                  </a:cubicBezTo>
                  <a:cubicBezTo>
                    <a:pt x="4011426" y="1031980"/>
                    <a:pt x="3855004" y="948562"/>
                    <a:pt x="3697126" y="881044"/>
                  </a:cubicBezTo>
                  <a:lnTo>
                    <a:pt x="3637670" y="856747"/>
                  </a:lnTo>
                  <a:lnTo>
                    <a:pt x="3608222" y="844318"/>
                  </a:lnTo>
                  <a:cubicBezTo>
                    <a:pt x="3598480" y="840063"/>
                    <a:pt x="3588179" y="837040"/>
                    <a:pt x="3578214" y="833457"/>
                  </a:cubicBezTo>
                  <a:lnTo>
                    <a:pt x="3518309" y="812294"/>
                  </a:lnTo>
                  <a:cubicBezTo>
                    <a:pt x="3513383" y="810503"/>
                    <a:pt x="3508344" y="808823"/>
                    <a:pt x="3503417" y="806920"/>
                  </a:cubicBezTo>
                  <a:cubicBezTo>
                    <a:pt x="3498603" y="804792"/>
                    <a:pt x="3494236" y="801993"/>
                    <a:pt x="3489533" y="799642"/>
                  </a:cubicBezTo>
                  <a:cubicBezTo>
                    <a:pt x="3480240" y="794827"/>
                    <a:pt x="3470498" y="791020"/>
                    <a:pt x="3460869" y="787101"/>
                  </a:cubicBezTo>
                  <a:lnTo>
                    <a:pt x="3402980" y="763475"/>
                  </a:lnTo>
                  <a:lnTo>
                    <a:pt x="3374092" y="751606"/>
                  </a:lnTo>
                  <a:cubicBezTo>
                    <a:pt x="3364462" y="747688"/>
                    <a:pt x="3354945" y="743433"/>
                    <a:pt x="3344980" y="740409"/>
                  </a:cubicBezTo>
                  <a:lnTo>
                    <a:pt x="3226627" y="700772"/>
                  </a:lnTo>
                  <a:cubicBezTo>
                    <a:pt x="3067405" y="652849"/>
                    <a:pt x="2902697" y="625192"/>
                    <a:pt x="2735750" y="614667"/>
                  </a:cubicBezTo>
                  <a:cubicBezTo>
                    <a:pt x="2714811" y="613435"/>
                    <a:pt x="2694209" y="610860"/>
                    <a:pt x="2673158" y="610412"/>
                  </a:cubicBezTo>
                  <a:lnTo>
                    <a:pt x="2610119" y="609628"/>
                  </a:lnTo>
                  <a:lnTo>
                    <a:pt x="2547080" y="608620"/>
                  </a:lnTo>
                  <a:cubicBezTo>
                    <a:pt x="2536443" y="608173"/>
                    <a:pt x="2526365" y="608397"/>
                    <a:pt x="2516400" y="608844"/>
                  </a:cubicBezTo>
                  <a:lnTo>
                    <a:pt x="2486280" y="609740"/>
                  </a:lnTo>
                  <a:cubicBezTo>
                    <a:pt x="2466125" y="609852"/>
                    <a:pt x="2446307" y="611868"/>
                    <a:pt x="2426376" y="613099"/>
                  </a:cubicBezTo>
                  <a:cubicBezTo>
                    <a:pt x="2406333" y="613995"/>
                    <a:pt x="2386627" y="616458"/>
                    <a:pt x="2366920" y="618474"/>
                  </a:cubicBezTo>
                  <a:cubicBezTo>
                    <a:pt x="2357066" y="619482"/>
                    <a:pt x="2347101" y="620153"/>
                    <a:pt x="2337248" y="621497"/>
                  </a:cubicBezTo>
                  <a:lnTo>
                    <a:pt x="2307800" y="625528"/>
                  </a:lnTo>
                  <a:lnTo>
                    <a:pt x="2278351" y="629559"/>
                  </a:lnTo>
                  <a:lnTo>
                    <a:pt x="2249127" y="634710"/>
                  </a:lnTo>
                  <a:cubicBezTo>
                    <a:pt x="2093377" y="661918"/>
                    <a:pt x="1942329" y="710849"/>
                    <a:pt x="1796096" y="781726"/>
                  </a:cubicBezTo>
                  <a:cubicBezTo>
                    <a:pt x="1649751" y="852268"/>
                    <a:pt x="1508892" y="944307"/>
                    <a:pt x="1370833" y="1048663"/>
                  </a:cubicBezTo>
                  <a:cubicBezTo>
                    <a:pt x="1232774" y="1153244"/>
                    <a:pt x="1097290" y="1269917"/>
                    <a:pt x="959790" y="1390844"/>
                  </a:cubicBezTo>
                  <a:lnTo>
                    <a:pt x="749062" y="1577611"/>
                  </a:lnTo>
                  <a:cubicBezTo>
                    <a:pt x="674602" y="1642329"/>
                    <a:pt x="599806" y="1704137"/>
                    <a:pt x="524786" y="1763145"/>
                  </a:cubicBezTo>
                  <a:cubicBezTo>
                    <a:pt x="374858" y="1881498"/>
                    <a:pt x="223810" y="1987422"/>
                    <a:pt x="84071" y="2098496"/>
                  </a:cubicBezTo>
                  <a:lnTo>
                    <a:pt x="0" y="2168094"/>
                  </a:lnTo>
                  <a:lnTo>
                    <a:pt x="0" y="1576676"/>
                  </a:lnTo>
                  <a:lnTo>
                    <a:pt x="174655" y="1387597"/>
                  </a:lnTo>
                  <a:cubicBezTo>
                    <a:pt x="238926" y="1320079"/>
                    <a:pt x="302749" y="1254577"/>
                    <a:pt x="363661" y="1188626"/>
                  </a:cubicBezTo>
                  <a:lnTo>
                    <a:pt x="458052" y="1086397"/>
                  </a:lnTo>
                  <a:cubicBezTo>
                    <a:pt x="490635" y="1051351"/>
                    <a:pt x="523666" y="1016416"/>
                    <a:pt x="557257" y="981593"/>
                  </a:cubicBezTo>
                  <a:cubicBezTo>
                    <a:pt x="691510" y="842414"/>
                    <a:pt x="835055" y="705699"/>
                    <a:pt x="994165" y="578389"/>
                  </a:cubicBezTo>
                  <a:cubicBezTo>
                    <a:pt x="1152939" y="451190"/>
                    <a:pt x="1328060" y="333398"/>
                    <a:pt x="1520873" y="237215"/>
                  </a:cubicBezTo>
                  <a:cubicBezTo>
                    <a:pt x="1713238" y="141033"/>
                    <a:pt x="1924302" y="68028"/>
                    <a:pt x="2141748" y="31190"/>
                  </a:cubicBezTo>
                  <a:lnTo>
                    <a:pt x="2182505" y="24360"/>
                  </a:lnTo>
                  <a:cubicBezTo>
                    <a:pt x="2196165" y="22344"/>
                    <a:pt x="2209826" y="20665"/>
                    <a:pt x="2223374" y="18873"/>
                  </a:cubicBezTo>
                  <a:lnTo>
                    <a:pt x="2264355" y="13611"/>
                  </a:lnTo>
                  <a:cubicBezTo>
                    <a:pt x="2278015" y="11931"/>
                    <a:pt x="2291676" y="10924"/>
                    <a:pt x="2305336" y="9580"/>
                  </a:cubicBezTo>
                  <a:cubicBezTo>
                    <a:pt x="2332657" y="7229"/>
                    <a:pt x="2360090" y="4653"/>
                    <a:pt x="2387410" y="3645"/>
                  </a:cubicBezTo>
                  <a:cubicBezTo>
                    <a:pt x="2414731" y="2414"/>
                    <a:pt x="2442164" y="510"/>
                    <a:pt x="2469373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1E75360-B005-450D-92A5-52D302149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646908" cy="6130481"/>
            </a:xfrm>
            <a:custGeom>
              <a:avLst/>
              <a:gdLst>
                <a:gd name="connsiteX0" fmla="*/ 2616837 w 5646908"/>
                <a:gd name="connsiteY0" fmla="*/ 0 h 6130481"/>
                <a:gd name="connsiteX1" fmla="*/ 4918721 w 5646908"/>
                <a:gd name="connsiteY1" fmla="*/ 1134258 h 6130481"/>
                <a:gd name="connsiteX2" fmla="*/ 5539036 w 5646908"/>
                <a:gd name="connsiteY2" fmla="*/ 3362353 h 6130481"/>
                <a:gd name="connsiteX3" fmla="*/ 4712024 w 5646908"/>
                <a:gd name="connsiteY3" fmla="*/ 5293280 h 6130481"/>
                <a:gd name="connsiteX4" fmla="*/ 2547864 w 5646908"/>
                <a:gd name="connsiteY4" fmla="*/ 6130481 h 6130481"/>
                <a:gd name="connsiteX5" fmla="*/ 263223 w 5646908"/>
                <a:gd name="connsiteY5" fmla="*/ 5212325 h 6130481"/>
                <a:gd name="connsiteX6" fmla="*/ 49974 w 5646908"/>
                <a:gd name="connsiteY6" fmla="*/ 4985345 h 6130481"/>
                <a:gd name="connsiteX7" fmla="*/ 0 w 5646908"/>
                <a:gd name="connsiteY7" fmla="*/ 4920618 h 6130481"/>
                <a:gd name="connsiteX8" fmla="*/ 0 w 5646908"/>
                <a:gd name="connsiteY8" fmla="*/ 3760303 h 6130481"/>
                <a:gd name="connsiteX9" fmla="*/ 80488 w 5646908"/>
                <a:gd name="connsiteY9" fmla="*/ 3974159 h 6130481"/>
                <a:gd name="connsiteX10" fmla="*/ 664748 w 5646908"/>
                <a:gd name="connsiteY10" fmla="*/ 4813600 h 6130481"/>
                <a:gd name="connsiteX11" fmla="*/ 2548087 w 5646908"/>
                <a:gd name="connsiteY11" fmla="*/ 5570406 h 6130481"/>
                <a:gd name="connsiteX12" fmla="*/ 3536561 w 5646908"/>
                <a:gd name="connsiteY12" fmla="*/ 5407153 h 6130481"/>
                <a:gd name="connsiteX13" fmla="*/ 4308035 w 5646908"/>
                <a:gd name="connsiteY13" fmla="*/ 4897241 h 6130481"/>
                <a:gd name="connsiteX14" fmla="*/ 4569038 w 5646908"/>
                <a:gd name="connsiteY14" fmla="*/ 4564802 h 6130481"/>
                <a:gd name="connsiteX15" fmla="*/ 4699147 w 5646908"/>
                <a:gd name="connsiteY15" fmla="*/ 4149952 h 6130481"/>
                <a:gd name="connsiteX16" fmla="*/ 5003034 w 5646908"/>
                <a:gd name="connsiteY16" fmla="*/ 3168421 h 6130481"/>
                <a:gd name="connsiteX17" fmla="*/ 4994189 w 5646908"/>
                <a:gd name="connsiteY17" fmla="*/ 2321590 h 6130481"/>
                <a:gd name="connsiteX18" fmla="*/ 4487860 w 5646908"/>
                <a:gd name="connsiteY18" fmla="*/ 1501856 h 6130481"/>
                <a:gd name="connsiteX19" fmla="*/ 3640469 w 5646908"/>
                <a:gd name="connsiteY19" fmla="*/ 808425 h 6130481"/>
                <a:gd name="connsiteX20" fmla="*/ 2616837 w 5646908"/>
                <a:gd name="connsiteY20" fmla="*/ 559851 h 6130481"/>
                <a:gd name="connsiteX21" fmla="*/ 1762952 w 5646908"/>
                <a:gd name="connsiteY21" fmla="*/ 812008 h 6130481"/>
                <a:gd name="connsiteX22" fmla="*/ 939635 w 5646908"/>
                <a:gd name="connsiteY22" fmla="*/ 1502976 h 6130481"/>
                <a:gd name="connsiteX23" fmla="*/ 585250 w 5646908"/>
                <a:gd name="connsiteY23" fmla="*/ 1831049 h 6130481"/>
                <a:gd name="connsiteX24" fmla="*/ 40403 w 5646908"/>
                <a:gd name="connsiteY24" fmla="*/ 2389556 h 6130481"/>
                <a:gd name="connsiteX25" fmla="*/ 0 w 5646908"/>
                <a:gd name="connsiteY25" fmla="*/ 2456747 h 6130481"/>
                <a:gd name="connsiteX26" fmla="*/ 0 w 5646908"/>
                <a:gd name="connsiteY26" fmla="*/ 1601114 h 6130481"/>
                <a:gd name="connsiteX27" fmla="*/ 93200 w 5646908"/>
                <a:gd name="connsiteY27" fmla="*/ 1513741 h 6130481"/>
                <a:gd name="connsiteX28" fmla="*/ 535423 w 5646908"/>
                <a:gd name="connsiteY28" fmla="*/ 1107273 h 6130481"/>
                <a:gd name="connsiteX29" fmla="*/ 2616837 w 5646908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46908" h="6130481">
                  <a:moveTo>
                    <a:pt x="2616837" y="0"/>
                  </a:moveTo>
                  <a:cubicBezTo>
                    <a:pt x="3596241" y="0"/>
                    <a:pt x="4322479" y="463445"/>
                    <a:pt x="4918721" y="1134258"/>
                  </a:cubicBezTo>
                  <a:cubicBezTo>
                    <a:pt x="5416317" y="1694109"/>
                    <a:pt x="5857703" y="2516643"/>
                    <a:pt x="5539036" y="3362353"/>
                  </a:cubicBezTo>
                  <a:cubicBezTo>
                    <a:pt x="5111758" y="4496612"/>
                    <a:pt x="5300763" y="4716633"/>
                    <a:pt x="4712024" y="5293280"/>
                  </a:cubicBezTo>
                  <a:cubicBezTo>
                    <a:pt x="4123284" y="5869926"/>
                    <a:pt x="3446201" y="6130481"/>
                    <a:pt x="2547864" y="6130481"/>
                  </a:cubicBezTo>
                  <a:cubicBezTo>
                    <a:pt x="1657476" y="6130481"/>
                    <a:pt x="850619" y="5780127"/>
                    <a:pt x="263223" y="5212325"/>
                  </a:cubicBezTo>
                  <a:cubicBezTo>
                    <a:pt x="188497" y="5140091"/>
                    <a:pt x="117321" y="5064339"/>
                    <a:pt x="49974" y="4985345"/>
                  </a:cubicBezTo>
                  <a:lnTo>
                    <a:pt x="0" y="4920618"/>
                  </a:lnTo>
                  <a:lnTo>
                    <a:pt x="0" y="3760303"/>
                  </a:lnTo>
                  <a:lnTo>
                    <a:pt x="80488" y="3974159"/>
                  </a:lnTo>
                  <a:cubicBezTo>
                    <a:pt x="217875" y="4289243"/>
                    <a:pt x="414383" y="4571632"/>
                    <a:pt x="664748" y="4813600"/>
                  </a:cubicBezTo>
                  <a:cubicBezTo>
                    <a:pt x="1169734" y="5301566"/>
                    <a:pt x="1838644" y="5570406"/>
                    <a:pt x="2548087" y="5570406"/>
                  </a:cubicBezTo>
                  <a:cubicBezTo>
                    <a:pt x="2928786" y="5570406"/>
                    <a:pt x="3252156" y="5516996"/>
                    <a:pt x="3536561" y="5407153"/>
                  </a:cubicBezTo>
                  <a:cubicBezTo>
                    <a:pt x="3815366" y="5299438"/>
                    <a:pt x="4067747" y="5132603"/>
                    <a:pt x="4308035" y="4897241"/>
                  </a:cubicBezTo>
                  <a:cubicBezTo>
                    <a:pt x="4475095" y="4733653"/>
                    <a:pt x="4533767" y="4637358"/>
                    <a:pt x="4569038" y="4564802"/>
                  </a:cubicBezTo>
                  <a:cubicBezTo>
                    <a:pt x="4619313" y="4461453"/>
                    <a:pt x="4652792" y="4330784"/>
                    <a:pt x="4699147" y="4149952"/>
                  </a:cubicBezTo>
                  <a:cubicBezTo>
                    <a:pt x="4758491" y="3918846"/>
                    <a:pt x="4839558" y="3602194"/>
                    <a:pt x="5003034" y="3168421"/>
                  </a:cubicBezTo>
                  <a:cubicBezTo>
                    <a:pt x="5103024" y="2902940"/>
                    <a:pt x="5100112" y="2626037"/>
                    <a:pt x="4994189" y="2321590"/>
                  </a:cubicBezTo>
                  <a:cubicBezTo>
                    <a:pt x="4900470" y="2052526"/>
                    <a:pt x="4725460" y="1769129"/>
                    <a:pt x="4487860" y="1501856"/>
                  </a:cubicBezTo>
                  <a:cubicBezTo>
                    <a:pt x="4210285" y="1189683"/>
                    <a:pt x="3933047" y="962832"/>
                    <a:pt x="3640469" y="808425"/>
                  </a:cubicBezTo>
                  <a:cubicBezTo>
                    <a:pt x="3323369" y="641141"/>
                    <a:pt x="2988578" y="559851"/>
                    <a:pt x="2616837" y="559851"/>
                  </a:cubicBezTo>
                  <a:cubicBezTo>
                    <a:pt x="2315413" y="559851"/>
                    <a:pt x="2044110" y="640134"/>
                    <a:pt x="1762952" y="812008"/>
                  </a:cubicBezTo>
                  <a:cubicBezTo>
                    <a:pt x="1472838" y="989593"/>
                    <a:pt x="1197167" y="1250707"/>
                    <a:pt x="939635" y="1502976"/>
                  </a:cubicBezTo>
                  <a:cubicBezTo>
                    <a:pt x="819379" y="1620769"/>
                    <a:pt x="700355" y="1727700"/>
                    <a:pt x="585250" y="1831049"/>
                  </a:cubicBezTo>
                  <a:cubicBezTo>
                    <a:pt x="362317" y="2031140"/>
                    <a:pt x="169840" y="2204022"/>
                    <a:pt x="40403" y="2389556"/>
                  </a:cubicBezTo>
                  <a:lnTo>
                    <a:pt x="0" y="2456747"/>
                  </a:lnTo>
                  <a:lnTo>
                    <a:pt x="0" y="1601114"/>
                  </a:lnTo>
                  <a:lnTo>
                    <a:pt x="93200" y="1513741"/>
                  </a:lnTo>
                  <a:cubicBezTo>
                    <a:pt x="237107" y="1383294"/>
                    <a:pt x="388238" y="1251435"/>
                    <a:pt x="535423" y="1107273"/>
                  </a:cubicBezTo>
                  <a:cubicBezTo>
                    <a:pt x="1124050" y="530627"/>
                    <a:pt x="1718500" y="0"/>
                    <a:pt x="2616837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0436CEA-83DB-4E89-8B52-8D9168AD5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176241"/>
              <a:ext cx="5517522" cy="6130481"/>
            </a:xfrm>
            <a:custGeom>
              <a:avLst/>
              <a:gdLst>
                <a:gd name="connsiteX0" fmla="*/ 2549095 w 5517522"/>
                <a:gd name="connsiteY0" fmla="*/ 0 h 6130481"/>
                <a:gd name="connsiteX1" fmla="*/ 4804175 w 5517522"/>
                <a:gd name="connsiteY1" fmla="*/ 1134258 h 6130481"/>
                <a:gd name="connsiteX2" fmla="*/ 5411838 w 5517522"/>
                <a:gd name="connsiteY2" fmla="*/ 3362353 h 6130481"/>
                <a:gd name="connsiteX3" fmla="*/ 4601621 w 5517522"/>
                <a:gd name="connsiteY3" fmla="*/ 5293280 h 6130481"/>
                <a:gd name="connsiteX4" fmla="*/ 2481577 w 5517522"/>
                <a:gd name="connsiteY4" fmla="*/ 6130481 h 6130481"/>
                <a:gd name="connsiteX5" fmla="*/ 243517 w 5517522"/>
                <a:gd name="connsiteY5" fmla="*/ 5212325 h 6130481"/>
                <a:gd name="connsiteX6" fmla="*/ 34587 w 5517522"/>
                <a:gd name="connsiteY6" fmla="*/ 4985345 h 6130481"/>
                <a:gd name="connsiteX7" fmla="*/ 0 w 5517522"/>
                <a:gd name="connsiteY7" fmla="*/ 4939620 h 6130481"/>
                <a:gd name="connsiteX8" fmla="*/ 0 w 5517522"/>
                <a:gd name="connsiteY8" fmla="*/ 3335329 h 6130481"/>
                <a:gd name="connsiteX9" fmla="*/ 17141 w 5517522"/>
                <a:gd name="connsiteY9" fmla="*/ 3448738 h 6130481"/>
                <a:gd name="connsiteX10" fmla="*/ 167489 w 5517522"/>
                <a:gd name="connsiteY10" fmla="*/ 3930490 h 6130481"/>
                <a:gd name="connsiteX11" fmla="*/ 715471 w 5517522"/>
                <a:gd name="connsiteY11" fmla="*/ 4734212 h 6130481"/>
                <a:gd name="connsiteX12" fmla="*/ 2481689 w 5517522"/>
                <a:gd name="connsiteY12" fmla="*/ 5458772 h 6130481"/>
                <a:gd name="connsiteX13" fmla="*/ 4126644 w 5517522"/>
                <a:gd name="connsiteY13" fmla="*/ 4818302 h 6130481"/>
                <a:gd name="connsiteX14" fmla="*/ 4360437 w 5517522"/>
                <a:gd name="connsiteY14" fmla="*/ 4516766 h 6130481"/>
                <a:gd name="connsiteX15" fmla="*/ 4480357 w 5517522"/>
                <a:gd name="connsiteY15" fmla="*/ 4122855 h 6130481"/>
                <a:gd name="connsiteX16" fmla="*/ 4781557 w 5517522"/>
                <a:gd name="connsiteY16" fmla="*/ 3129791 h 6130481"/>
                <a:gd name="connsiteX17" fmla="*/ 4771928 w 5517522"/>
                <a:gd name="connsiteY17" fmla="*/ 2357869 h 6130481"/>
                <a:gd name="connsiteX18" fmla="*/ 4297510 w 5517522"/>
                <a:gd name="connsiteY18" fmla="*/ 1575533 h 6130481"/>
                <a:gd name="connsiteX19" fmla="*/ 3498715 w 5517522"/>
                <a:gd name="connsiteY19" fmla="*/ 907071 h 6130481"/>
                <a:gd name="connsiteX20" fmla="*/ 2549095 w 5517522"/>
                <a:gd name="connsiteY20" fmla="*/ 671821 h 6130481"/>
                <a:gd name="connsiteX21" fmla="*/ 985319 w 5517522"/>
                <a:gd name="connsiteY21" fmla="*/ 1582475 h 6130481"/>
                <a:gd name="connsiteX22" fmla="*/ 634628 w 5517522"/>
                <a:gd name="connsiteY22" fmla="*/ 1913907 h 6130481"/>
                <a:gd name="connsiteX23" fmla="*/ 117662 w 5517522"/>
                <a:gd name="connsiteY23" fmla="*/ 2453044 h 6130481"/>
                <a:gd name="connsiteX24" fmla="*/ 2515 w 5517522"/>
                <a:gd name="connsiteY24" fmla="*/ 2685494 h 6130481"/>
                <a:gd name="connsiteX25" fmla="*/ 0 w 5517522"/>
                <a:gd name="connsiteY25" fmla="*/ 2696965 h 6130481"/>
                <a:gd name="connsiteX26" fmla="*/ 0 w 5517522"/>
                <a:gd name="connsiteY26" fmla="*/ 1587383 h 6130481"/>
                <a:gd name="connsiteX27" fmla="*/ 76951 w 5517522"/>
                <a:gd name="connsiteY27" fmla="*/ 1513741 h 6130481"/>
                <a:gd name="connsiteX28" fmla="*/ 510118 w 5517522"/>
                <a:gd name="connsiteY28" fmla="*/ 1107273 h 6130481"/>
                <a:gd name="connsiteX29" fmla="*/ 2549095 w 5517522"/>
                <a:gd name="connsiteY29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17522" h="6130481">
                  <a:moveTo>
                    <a:pt x="2549095" y="0"/>
                  </a:moveTo>
                  <a:cubicBezTo>
                    <a:pt x="3508568" y="0"/>
                    <a:pt x="4219915" y="463445"/>
                    <a:pt x="4804175" y="1134258"/>
                  </a:cubicBezTo>
                  <a:cubicBezTo>
                    <a:pt x="5291694" y="1694109"/>
                    <a:pt x="5724011" y="2516643"/>
                    <a:pt x="5411838" y="3362353"/>
                  </a:cubicBezTo>
                  <a:cubicBezTo>
                    <a:pt x="4993181" y="4496612"/>
                    <a:pt x="5178268" y="4716633"/>
                    <a:pt x="4601621" y="5293280"/>
                  </a:cubicBezTo>
                  <a:cubicBezTo>
                    <a:pt x="4024863" y="5869926"/>
                    <a:pt x="3361551" y="6130481"/>
                    <a:pt x="2481577" y="6130481"/>
                  </a:cubicBezTo>
                  <a:cubicBezTo>
                    <a:pt x="1609329" y="6130481"/>
                    <a:pt x="818932" y="5780127"/>
                    <a:pt x="243517" y="5212325"/>
                  </a:cubicBezTo>
                  <a:cubicBezTo>
                    <a:pt x="170302" y="5140091"/>
                    <a:pt x="100568" y="5064339"/>
                    <a:pt x="34587" y="4985345"/>
                  </a:cubicBezTo>
                  <a:lnTo>
                    <a:pt x="0" y="4939620"/>
                  </a:lnTo>
                  <a:lnTo>
                    <a:pt x="0" y="3335329"/>
                  </a:lnTo>
                  <a:lnTo>
                    <a:pt x="17141" y="3448738"/>
                  </a:lnTo>
                  <a:cubicBezTo>
                    <a:pt x="50676" y="3613558"/>
                    <a:pt x="100867" y="3774516"/>
                    <a:pt x="167489" y="3930490"/>
                  </a:cubicBezTo>
                  <a:cubicBezTo>
                    <a:pt x="296255" y="4232138"/>
                    <a:pt x="480670" y="4502546"/>
                    <a:pt x="715471" y="4734212"/>
                  </a:cubicBezTo>
                  <a:cubicBezTo>
                    <a:pt x="1188993" y="5201464"/>
                    <a:pt x="1816250" y="5458772"/>
                    <a:pt x="2481689" y="5458772"/>
                  </a:cubicBezTo>
                  <a:cubicBezTo>
                    <a:pt x="3185758" y="5458772"/>
                    <a:pt x="3677755" y="5267191"/>
                    <a:pt x="4126644" y="4818302"/>
                  </a:cubicBezTo>
                  <a:cubicBezTo>
                    <a:pt x="4278363" y="4666583"/>
                    <a:pt x="4329982" y="4580701"/>
                    <a:pt x="4360437" y="4516766"/>
                  </a:cubicBezTo>
                  <a:cubicBezTo>
                    <a:pt x="4404890" y="4423495"/>
                    <a:pt x="4436577" y="4297417"/>
                    <a:pt x="4480357" y="4122855"/>
                  </a:cubicBezTo>
                  <a:cubicBezTo>
                    <a:pt x="4539030" y="3889285"/>
                    <a:pt x="4619425" y="3569275"/>
                    <a:pt x="4781557" y="3129791"/>
                  </a:cubicBezTo>
                  <a:cubicBezTo>
                    <a:pt x="4870238" y="2889503"/>
                    <a:pt x="4867103" y="2637010"/>
                    <a:pt x="4771928" y="2357869"/>
                  </a:cubicBezTo>
                  <a:cubicBezTo>
                    <a:pt x="4684815" y="2102465"/>
                    <a:pt x="4520779" y="1831945"/>
                    <a:pt x="4297510" y="1575533"/>
                  </a:cubicBezTo>
                  <a:cubicBezTo>
                    <a:pt x="4034492" y="1273549"/>
                    <a:pt x="3773266" y="1054983"/>
                    <a:pt x="3498715" y="907071"/>
                  </a:cubicBezTo>
                  <a:cubicBezTo>
                    <a:pt x="3204905" y="748745"/>
                    <a:pt x="2894187" y="671821"/>
                    <a:pt x="2549095" y="671821"/>
                  </a:cubicBezTo>
                  <a:cubicBezTo>
                    <a:pt x="1942553" y="671821"/>
                    <a:pt x="1518298" y="1049273"/>
                    <a:pt x="985319" y="1582475"/>
                  </a:cubicBezTo>
                  <a:cubicBezTo>
                    <a:pt x="865735" y="1702059"/>
                    <a:pt x="748278" y="1809774"/>
                    <a:pt x="634628" y="1913907"/>
                  </a:cubicBezTo>
                  <a:cubicBezTo>
                    <a:pt x="421325" y="2109407"/>
                    <a:pt x="237134" y="2278146"/>
                    <a:pt x="117662" y="2453044"/>
                  </a:cubicBezTo>
                  <a:cubicBezTo>
                    <a:pt x="64756" y="2530415"/>
                    <a:pt x="27022" y="2605799"/>
                    <a:pt x="2515" y="2685494"/>
                  </a:cubicBezTo>
                  <a:lnTo>
                    <a:pt x="0" y="2696965"/>
                  </a:lnTo>
                  <a:lnTo>
                    <a:pt x="0" y="1587383"/>
                  </a:lnTo>
                  <a:lnTo>
                    <a:pt x="76951" y="1513741"/>
                  </a:lnTo>
                  <a:cubicBezTo>
                    <a:pt x="217918" y="1383294"/>
                    <a:pt x="365956" y="1251435"/>
                    <a:pt x="510118" y="1107273"/>
                  </a:cubicBezTo>
                  <a:cubicBezTo>
                    <a:pt x="1086764" y="530627"/>
                    <a:pt x="1669121" y="0"/>
                    <a:pt x="25490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00AFA37-9373-4E36-8BDE-B16B2486C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0"/>
              <a:ext cx="5646974" cy="6483075"/>
            </a:xfrm>
            <a:custGeom>
              <a:avLst/>
              <a:gdLst>
                <a:gd name="connsiteX0" fmla="*/ 2405773 w 5646974"/>
                <a:gd name="connsiteY0" fmla="*/ 0 h 6483075"/>
                <a:gd name="connsiteX1" fmla="*/ 5646974 w 5646974"/>
                <a:gd name="connsiteY1" fmla="*/ 3241538 h 6483075"/>
                <a:gd name="connsiteX2" fmla="*/ 2405773 w 5646974"/>
                <a:gd name="connsiteY2" fmla="*/ 6483075 h 6483075"/>
                <a:gd name="connsiteX3" fmla="*/ 113897 w 5646974"/>
                <a:gd name="connsiteY3" fmla="*/ 5533666 h 6483075"/>
                <a:gd name="connsiteX4" fmla="*/ 0 w 5646974"/>
                <a:gd name="connsiteY4" fmla="*/ 5408336 h 6483075"/>
                <a:gd name="connsiteX5" fmla="*/ 0 w 5646974"/>
                <a:gd name="connsiteY5" fmla="*/ 4983659 h 6483075"/>
                <a:gd name="connsiteX6" fmla="*/ 155731 w 5646974"/>
                <a:gd name="connsiteY6" fmla="*/ 5176047 h 6483075"/>
                <a:gd name="connsiteX7" fmla="*/ 1093706 w 5646974"/>
                <a:gd name="connsiteY7" fmla="*/ 5866903 h 6483075"/>
                <a:gd name="connsiteX8" fmla="*/ 1639673 w 5646974"/>
                <a:gd name="connsiteY8" fmla="*/ 6059940 h 6483075"/>
                <a:gd name="connsiteX9" fmla="*/ 1709990 w 5646974"/>
                <a:gd name="connsiteY9" fmla="*/ 6076287 h 6483075"/>
                <a:gd name="connsiteX10" fmla="*/ 1780307 w 5646974"/>
                <a:gd name="connsiteY10" fmla="*/ 6091963 h 6483075"/>
                <a:gd name="connsiteX11" fmla="*/ 1851072 w 5646974"/>
                <a:gd name="connsiteY11" fmla="*/ 6105176 h 6483075"/>
                <a:gd name="connsiteX12" fmla="*/ 1886455 w 5646974"/>
                <a:gd name="connsiteY12" fmla="*/ 6111782 h 6483075"/>
                <a:gd name="connsiteX13" fmla="*/ 1921949 w 5646974"/>
                <a:gd name="connsiteY13" fmla="*/ 6117716 h 6483075"/>
                <a:gd name="connsiteX14" fmla="*/ 2064152 w 5646974"/>
                <a:gd name="connsiteY14" fmla="*/ 6137647 h 6483075"/>
                <a:gd name="connsiteX15" fmla="*/ 2206914 w 5646974"/>
                <a:gd name="connsiteY15" fmla="*/ 6151195 h 6483075"/>
                <a:gd name="connsiteX16" fmla="*/ 2350011 w 5646974"/>
                <a:gd name="connsiteY16" fmla="*/ 6158250 h 6483075"/>
                <a:gd name="connsiteX17" fmla="*/ 2493109 w 5646974"/>
                <a:gd name="connsiteY17" fmla="*/ 6159705 h 6483075"/>
                <a:gd name="connsiteX18" fmla="*/ 2781321 w 5646974"/>
                <a:gd name="connsiteY18" fmla="*/ 6147277 h 6483075"/>
                <a:gd name="connsiteX19" fmla="*/ 3345091 w 5646974"/>
                <a:gd name="connsiteY19" fmla="*/ 6060276 h 6483075"/>
                <a:gd name="connsiteX20" fmla="*/ 3878853 w 5646974"/>
                <a:gd name="connsiteY20" fmla="*/ 5871718 h 6483075"/>
                <a:gd name="connsiteX21" fmla="*/ 4367267 w 5646974"/>
                <a:gd name="connsiteY21" fmla="*/ 5573093 h 6483075"/>
                <a:gd name="connsiteX22" fmla="*/ 4424484 w 5646974"/>
                <a:gd name="connsiteY22" fmla="*/ 5528529 h 6483075"/>
                <a:gd name="connsiteX23" fmla="*/ 4481252 w 5646974"/>
                <a:gd name="connsiteY23" fmla="*/ 5483069 h 6483075"/>
                <a:gd name="connsiteX24" fmla="*/ 4536790 w 5646974"/>
                <a:gd name="connsiteY24" fmla="*/ 5435818 h 6483075"/>
                <a:gd name="connsiteX25" fmla="*/ 4591543 w 5646974"/>
                <a:gd name="connsiteY25" fmla="*/ 5387671 h 6483075"/>
                <a:gd name="connsiteX26" fmla="*/ 4794209 w 5646974"/>
                <a:gd name="connsiteY26" fmla="*/ 5181198 h 6483075"/>
                <a:gd name="connsiteX27" fmla="*/ 4956678 w 5646974"/>
                <a:gd name="connsiteY27" fmla="*/ 4945836 h 6483075"/>
                <a:gd name="connsiteX28" fmla="*/ 4989262 w 5646974"/>
                <a:gd name="connsiteY28" fmla="*/ 4881453 h 6483075"/>
                <a:gd name="connsiteX29" fmla="*/ 5017814 w 5646974"/>
                <a:gd name="connsiteY29" fmla="*/ 4814607 h 6483075"/>
                <a:gd name="connsiteX30" fmla="*/ 5044127 w 5646974"/>
                <a:gd name="connsiteY30" fmla="*/ 4746193 h 6483075"/>
                <a:gd name="connsiteX31" fmla="*/ 5068425 w 5646974"/>
                <a:gd name="connsiteY31" fmla="*/ 4676436 h 6483075"/>
                <a:gd name="connsiteX32" fmla="*/ 5154641 w 5646974"/>
                <a:gd name="connsiteY32" fmla="*/ 4390352 h 6483075"/>
                <a:gd name="connsiteX33" fmla="*/ 5196854 w 5646974"/>
                <a:gd name="connsiteY33" fmla="*/ 4246134 h 6483075"/>
                <a:gd name="connsiteX34" fmla="*/ 5240299 w 5646974"/>
                <a:gd name="connsiteY34" fmla="*/ 4102140 h 6483075"/>
                <a:gd name="connsiteX35" fmla="*/ 5432440 w 5646974"/>
                <a:gd name="connsiteY35" fmla="*/ 3532884 h 6483075"/>
                <a:gd name="connsiteX36" fmla="*/ 5528846 w 5646974"/>
                <a:gd name="connsiteY36" fmla="*/ 2951647 h 6483075"/>
                <a:gd name="connsiteX37" fmla="*/ 5495927 w 5646974"/>
                <a:gd name="connsiteY37" fmla="*/ 2658733 h 6483075"/>
                <a:gd name="connsiteX38" fmla="*/ 5480027 w 5646974"/>
                <a:gd name="connsiteY38" fmla="*/ 2586848 h 6483075"/>
                <a:gd name="connsiteX39" fmla="*/ 5461328 w 5646974"/>
                <a:gd name="connsiteY39" fmla="*/ 2515635 h 6483075"/>
                <a:gd name="connsiteX40" fmla="*/ 5439605 w 5646974"/>
                <a:gd name="connsiteY40" fmla="*/ 2445317 h 6483075"/>
                <a:gd name="connsiteX41" fmla="*/ 5415532 w 5646974"/>
                <a:gd name="connsiteY41" fmla="*/ 2375896 h 6483075"/>
                <a:gd name="connsiteX42" fmla="*/ 5144564 w 5646974"/>
                <a:gd name="connsiteY42" fmla="*/ 1857138 h 6483075"/>
                <a:gd name="connsiteX43" fmla="*/ 4774838 w 5646974"/>
                <a:gd name="connsiteY43" fmla="*/ 1405450 h 6483075"/>
                <a:gd name="connsiteX44" fmla="*/ 4345769 w 5646974"/>
                <a:gd name="connsiteY44" fmla="*/ 1012323 h 6483075"/>
                <a:gd name="connsiteX45" fmla="*/ 4115334 w 5646974"/>
                <a:gd name="connsiteY45" fmla="*/ 841344 h 6483075"/>
                <a:gd name="connsiteX46" fmla="*/ 3874038 w 5646974"/>
                <a:gd name="connsiteY46" fmla="*/ 691528 h 6483075"/>
                <a:gd name="connsiteX47" fmla="*/ 3359535 w 5646974"/>
                <a:gd name="connsiteY47" fmla="*/ 468819 h 6483075"/>
                <a:gd name="connsiteX48" fmla="*/ 2811105 w 5646974"/>
                <a:gd name="connsiteY48" fmla="*/ 366031 h 6483075"/>
                <a:gd name="connsiteX49" fmla="*/ 2741124 w 5646974"/>
                <a:gd name="connsiteY49" fmla="*/ 361440 h 6483075"/>
                <a:gd name="connsiteX50" fmla="*/ 2671030 w 5646974"/>
                <a:gd name="connsiteY50" fmla="*/ 358417 h 6483075"/>
                <a:gd name="connsiteX51" fmla="*/ 2600713 w 5646974"/>
                <a:gd name="connsiteY51" fmla="*/ 357521 h 6483075"/>
                <a:gd name="connsiteX52" fmla="*/ 2531739 w 5646974"/>
                <a:gd name="connsiteY52" fmla="*/ 358529 h 6483075"/>
                <a:gd name="connsiteX53" fmla="*/ 2259988 w 5646974"/>
                <a:gd name="connsiteY53" fmla="*/ 385289 h 6483075"/>
                <a:gd name="connsiteX54" fmla="*/ 1740670 w 5646974"/>
                <a:gd name="connsiteY54" fmla="*/ 553917 h 6483075"/>
                <a:gd name="connsiteX55" fmla="*/ 1264124 w 5646974"/>
                <a:gd name="connsiteY55" fmla="*/ 853549 h 6483075"/>
                <a:gd name="connsiteX56" fmla="*/ 823074 w 5646974"/>
                <a:gd name="connsiteY56" fmla="*/ 1234136 h 6483075"/>
                <a:gd name="connsiteX57" fmla="*/ 715694 w 5646974"/>
                <a:gd name="connsiteY57" fmla="*/ 1336252 h 6483075"/>
                <a:gd name="connsiteX58" fmla="*/ 606859 w 5646974"/>
                <a:gd name="connsiteY58" fmla="*/ 1440945 h 6483075"/>
                <a:gd name="connsiteX59" fmla="*/ 382023 w 5646974"/>
                <a:gd name="connsiteY59" fmla="*/ 1646074 h 6483075"/>
                <a:gd name="connsiteX60" fmla="*/ 158531 w 5646974"/>
                <a:gd name="connsiteY60" fmla="*/ 1843813 h 6483075"/>
                <a:gd name="connsiteX61" fmla="*/ 0 w 5646974"/>
                <a:gd name="connsiteY61" fmla="*/ 1991775 h 6483075"/>
                <a:gd name="connsiteX62" fmla="*/ 0 w 5646974"/>
                <a:gd name="connsiteY62" fmla="*/ 1074740 h 6483075"/>
                <a:gd name="connsiteX63" fmla="*/ 113897 w 5646974"/>
                <a:gd name="connsiteY63" fmla="*/ 949410 h 6483075"/>
                <a:gd name="connsiteX64" fmla="*/ 2405773 w 5646974"/>
                <a:gd name="connsiteY64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646974" h="6483075">
                  <a:moveTo>
                    <a:pt x="2405773" y="0"/>
                  </a:moveTo>
                  <a:cubicBezTo>
                    <a:pt x="4195841" y="0"/>
                    <a:pt x="5646974" y="1451246"/>
                    <a:pt x="5646974" y="3241538"/>
                  </a:cubicBezTo>
                  <a:cubicBezTo>
                    <a:pt x="5646974" y="5031830"/>
                    <a:pt x="4195841" y="6483075"/>
                    <a:pt x="2405773" y="6483075"/>
                  </a:cubicBezTo>
                  <a:cubicBezTo>
                    <a:pt x="1510739" y="6483075"/>
                    <a:pt x="700439" y="6120264"/>
                    <a:pt x="113897" y="5533666"/>
                  </a:cubicBezTo>
                  <a:lnTo>
                    <a:pt x="0" y="5408336"/>
                  </a:lnTo>
                  <a:lnTo>
                    <a:pt x="0" y="4983659"/>
                  </a:lnTo>
                  <a:lnTo>
                    <a:pt x="155731" y="5176047"/>
                  </a:lnTo>
                  <a:cubicBezTo>
                    <a:pt x="417742" y="5469073"/>
                    <a:pt x="741224" y="5704211"/>
                    <a:pt x="1093706" y="5866903"/>
                  </a:cubicBezTo>
                  <a:cubicBezTo>
                    <a:pt x="1269947" y="5948418"/>
                    <a:pt x="1453018" y="6013137"/>
                    <a:pt x="1639673" y="6059940"/>
                  </a:cubicBezTo>
                  <a:lnTo>
                    <a:pt x="1709990" y="6076287"/>
                  </a:lnTo>
                  <a:cubicBezTo>
                    <a:pt x="1733504" y="6081550"/>
                    <a:pt x="1756570" y="6088156"/>
                    <a:pt x="1780307" y="6091963"/>
                  </a:cubicBezTo>
                  <a:lnTo>
                    <a:pt x="1851072" y="6105176"/>
                  </a:lnTo>
                  <a:lnTo>
                    <a:pt x="1886455" y="6111782"/>
                  </a:lnTo>
                  <a:cubicBezTo>
                    <a:pt x="1898212" y="6114021"/>
                    <a:pt x="1909969" y="6116373"/>
                    <a:pt x="1921949" y="6117716"/>
                  </a:cubicBezTo>
                  <a:cubicBezTo>
                    <a:pt x="1969425" y="6124323"/>
                    <a:pt x="2016676" y="6131489"/>
                    <a:pt x="2064152" y="6137647"/>
                  </a:cubicBezTo>
                  <a:cubicBezTo>
                    <a:pt x="2111851" y="6141790"/>
                    <a:pt x="2159438" y="6146381"/>
                    <a:pt x="2206914" y="6151195"/>
                  </a:cubicBezTo>
                  <a:lnTo>
                    <a:pt x="2350011" y="6158250"/>
                  </a:lnTo>
                  <a:cubicBezTo>
                    <a:pt x="2397711" y="6159593"/>
                    <a:pt x="2445410" y="6159146"/>
                    <a:pt x="2493109" y="6159705"/>
                  </a:cubicBezTo>
                  <a:cubicBezTo>
                    <a:pt x="2589068" y="6158137"/>
                    <a:pt x="2685922" y="6154666"/>
                    <a:pt x="2781321" y="6147277"/>
                  </a:cubicBezTo>
                  <a:cubicBezTo>
                    <a:pt x="2972566" y="6132944"/>
                    <a:pt x="3161348" y="6105288"/>
                    <a:pt x="3345091" y="6060276"/>
                  </a:cubicBezTo>
                  <a:cubicBezTo>
                    <a:pt x="3528834" y="6015375"/>
                    <a:pt x="3707539" y="5952785"/>
                    <a:pt x="3878853" y="5871718"/>
                  </a:cubicBezTo>
                  <a:cubicBezTo>
                    <a:pt x="4050167" y="5790428"/>
                    <a:pt x="4213084" y="5689318"/>
                    <a:pt x="4367267" y="5573093"/>
                  </a:cubicBezTo>
                  <a:lnTo>
                    <a:pt x="4424484" y="5528529"/>
                  </a:lnTo>
                  <a:cubicBezTo>
                    <a:pt x="4443631" y="5513637"/>
                    <a:pt x="4463113" y="5499193"/>
                    <a:pt x="4481252" y="5483069"/>
                  </a:cubicBezTo>
                  <a:lnTo>
                    <a:pt x="4536790" y="5435818"/>
                  </a:lnTo>
                  <a:cubicBezTo>
                    <a:pt x="4555265" y="5419918"/>
                    <a:pt x="4574188" y="5404466"/>
                    <a:pt x="4591543" y="5387671"/>
                  </a:cubicBezTo>
                  <a:cubicBezTo>
                    <a:pt x="4662980" y="5321944"/>
                    <a:pt x="4733074" y="5254650"/>
                    <a:pt x="4794209" y="5181198"/>
                  </a:cubicBezTo>
                  <a:cubicBezTo>
                    <a:pt x="4857808" y="5109089"/>
                    <a:pt x="4910434" y="5029926"/>
                    <a:pt x="4956678" y="4945836"/>
                  </a:cubicBezTo>
                  <a:cubicBezTo>
                    <a:pt x="4967651" y="4924450"/>
                    <a:pt x="4978624" y="4903064"/>
                    <a:pt x="4989262" y="4881453"/>
                  </a:cubicBezTo>
                  <a:lnTo>
                    <a:pt x="5017814" y="4814607"/>
                  </a:lnTo>
                  <a:cubicBezTo>
                    <a:pt x="5027891" y="4792549"/>
                    <a:pt x="5035393" y="4769035"/>
                    <a:pt x="5044127" y="4746193"/>
                  </a:cubicBezTo>
                  <a:cubicBezTo>
                    <a:pt x="5052636" y="4723128"/>
                    <a:pt x="5061146" y="4700174"/>
                    <a:pt x="5068425" y="4676436"/>
                  </a:cubicBezTo>
                  <a:cubicBezTo>
                    <a:pt x="5099552" y="4582717"/>
                    <a:pt x="5126985" y="4486422"/>
                    <a:pt x="5154641" y="4390352"/>
                  </a:cubicBezTo>
                  <a:lnTo>
                    <a:pt x="5196854" y="4246134"/>
                  </a:lnTo>
                  <a:lnTo>
                    <a:pt x="5240299" y="4102140"/>
                  </a:lnTo>
                  <a:cubicBezTo>
                    <a:pt x="5299195" y="3910560"/>
                    <a:pt x="5364697" y="3721330"/>
                    <a:pt x="5432440" y="3532884"/>
                  </a:cubicBezTo>
                  <a:cubicBezTo>
                    <a:pt x="5500294" y="3346902"/>
                    <a:pt x="5533549" y="3148714"/>
                    <a:pt x="5528846" y="2951647"/>
                  </a:cubicBezTo>
                  <a:cubicBezTo>
                    <a:pt x="5526831" y="2853113"/>
                    <a:pt x="5515409" y="2755027"/>
                    <a:pt x="5495927" y="2658733"/>
                  </a:cubicBezTo>
                  <a:cubicBezTo>
                    <a:pt x="5491112" y="2634659"/>
                    <a:pt x="5486297" y="2610585"/>
                    <a:pt x="5480027" y="2586848"/>
                  </a:cubicBezTo>
                  <a:cubicBezTo>
                    <a:pt x="5474205" y="2562998"/>
                    <a:pt x="5468718" y="2539036"/>
                    <a:pt x="5461328" y="2515635"/>
                  </a:cubicBezTo>
                  <a:cubicBezTo>
                    <a:pt x="5454386" y="2492009"/>
                    <a:pt x="5447668" y="2468495"/>
                    <a:pt x="5439605" y="2445317"/>
                  </a:cubicBezTo>
                  <a:cubicBezTo>
                    <a:pt x="5431879" y="2422028"/>
                    <a:pt x="5424378" y="2398738"/>
                    <a:pt x="5415532" y="2375896"/>
                  </a:cubicBezTo>
                  <a:cubicBezTo>
                    <a:pt x="5347790" y="2191817"/>
                    <a:pt x="5254071" y="2018599"/>
                    <a:pt x="5144564" y="1857138"/>
                  </a:cubicBezTo>
                  <a:cubicBezTo>
                    <a:pt x="5034946" y="1695565"/>
                    <a:pt x="4909762" y="1545301"/>
                    <a:pt x="4774838" y="1405450"/>
                  </a:cubicBezTo>
                  <a:cubicBezTo>
                    <a:pt x="4638907" y="1265040"/>
                    <a:pt x="4496145" y="1132131"/>
                    <a:pt x="4345769" y="1012323"/>
                  </a:cubicBezTo>
                  <a:cubicBezTo>
                    <a:pt x="4270749" y="952195"/>
                    <a:pt x="4194273" y="894642"/>
                    <a:pt x="4115334" y="841344"/>
                  </a:cubicBezTo>
                  <a:cubicBezTo>
                    <a:pt x="4037067" y="787263"/>
                    <a:pt x="3956336" y="737548"/>
                    <a:pt x="3874038" y="691528"/>
                  </a:cubicBezTo>
                  <a:cubicBezTo>
                    <a:pt x="3709554" y="599712"/>
                    <a:pt x="3537792" y="523349"/>
                    <a:pt x="3359535" y="468819"/>
                  </a:cubicBezTo>
                  <a:cubicBezTo>
                    <a:pt x="3181278" y="414514"/>
                    <a:pt x="2997311" y="380699"/>
                    <a:pt x="2811105" y="366031"/>
                  </a:cubicBezTo>
                  <a:cubicBezTo>
                    <a:pt x="2787703" y="364575"/>
                    <a:pt x="2764525" y="362448"/>
                    <a:pt x="2741124" y="361440"/>
                  </a:cubicBezTo>
                  <a:lnTo>
                    <a:pt x="2671030" y="358417"/>
                  </a:lnTo>
                  <a:lnTo>
                    <a:pt x="2600713" y="357521"/>
                  </a:lnTo>
                  <a:cubicBezTo>
                    <a:pt x="2577087" y="356961"/>
                    <a:pt x="2554805" y="358305"/>
                    <a:pt x="2531739" y="358529"/>
                  </a:cubicBezTo>
                  <a:cubicBezTo>
                    <a:pt x="2440259" y="360992"/>
                    <a:pt x="2349564" y="370285"/>
                    <a:pt x="2259988" y="385289"/>
                  </a:cubicBezTo>
                  <a:cubicBezTo>
                    <a:pt x="2080723" y="415521"/>
                    <a:pt x="1906945" y="473634"/>
                    <a:pt x="1740670" y="553917"/>
                  </a:cubicBezTo>
                  <a:cubicBezTo>
                    <a:pt x="1574506" y="634647"/>
                    <a:pt x="1415844" y="737100"/>
                    <a:pt x="1264124" y="853549"/>
                  </a:cubicBezTo>
                  <a:cubicBezTo>
                    <a:pt x="1112181" y="969886"/>
                    <a:pt x="966508" y="1099212"/>
                    <a:pt x="823074" y="1234136"/>
                  </a:cubicBezTo>
                  <a:cubicBezTo>
                    <a:pt x="787131" y="1267951"/>
                    <a:pt x="751413" y="1301990"/>
                    <a:pt x="715694" y="1336252"/>
                  </a:cubicBezTo>
                  <a:lnTo>
                    <a:pt x="606859" y="1440945"/>
                  </a:lnTo>
                  <a:cubicBezTo>
                    <a:pt x="532623" y="1511374"/>
                    <a:pt x="457267" y="1579452"/>
                    <a:pt x="382023" y="1646074"/>
                  </a:cubicBezTo>
                  <a:lnTo>
                    <a:pt x="158531" y="1843813"/>
                  </a:lnTo>
                  <a:lnTo>
                    <a:pt x="0" y="1991775"/>
                  </a:lnTo>
                  <a:lnTo>
                    <a:pt x="0" y="1074740"/>
                  </a:lnTo>
                  <a:lnTo>
                    <a:pt x="113897" y="949410"/>
                  </a:lnTo>
                  <a:cubicBezTo>
                    <a:pt x="700439" y="362812"/>
                    <a:pt x="1510739" y="0"/>
                    <a:pt x="240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DDEC0-F810-024B-6BB8-007E8418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70" y="2861693"/>
            <a:ext cx="3658053" cy="11346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Success Probability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8B120-A968-CB6C-68F1-2D362BCE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90" y="804429"/>
            <a:ext cx="6498805" cy="48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4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27BC34D-1180-FA54-722C-4AAD48F67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02" y="1612791"/>
            <a:ext cx="4843223" cy="3632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F43B12-A440-558D-E72B-4A252007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44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esthetic liquid watercolor and ink">
            <a:extLst>
              <a:ext uri="{FF2B5EF4-FFF2-40B4-BE49-F238E27FC236}">
                <a16:creationId xmlns:a16="http://schemas.microsoft.com/office/drawing/2014/main" id="{30F5F6FF-9A91-5B50-09E1-98A0A941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4" b="6112"/>
          <a:stretch/>
        </p:blipFill>
        <p:spPr>
          <a:xfrm>
            <a:off x="0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9E573B-9F5B-0052-7CD3-1420A0C7396B}"/>
              </a:ext>
            </a:extLst>
          </p:cNvPr>
          <p:cNvSpPr/>
          <p:nvPr/>
        </p:nvSpPr>
        <p:spPr>
          <a:xfrm>
            <a:off x="2837794" y="192880"/>
            <a:ext cx="6472237" cy="6472238"/>
          </a:xfrm>
          <a:prstGeom prst="ellipse">
            <a:avLst/>
          </a:prstGeom>
          <a:pattFill prst="pct5">
            <a:fgClr>
              <a:srgbClr val="00EFFF"/>
            </a:fgClr>
            <a:bgClr>
              <a:schemeClr val="bg1"/>
            </a:bgClr>
          </a:pattFill>
          <a:ln w="76200">
            <a:solidFill>
              <a:srgbClr val="00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27BC34D-1180-FA54-722C-4AAD48F6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302" y="1612791"/>
            <a:ext cx="4843223" cy="36324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FBCCF5-D663-C167-1657-64314899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20" y="478177"/>
            <a:ext cx="3658053" cy="11346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highlight>
                  <a:srgbClr val="FFFF00"/>
                </a:highlight>
                <a:latin typeface="Grandview" panose="020B0502040204020203" pitchFamily="34" charset="0"/>
              </a:rPr>
              <a:t>Success Probability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CBB006D-C3C8-C55B-822B-9888C794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72" y="1853076"/>
            <a:ext cx="2963467" cy="1261556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2DB649-C274-3D27-1876-F196D4FAE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20" y="5370322"/>
            <a:ext cx="5087543" cy="1271886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47532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3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esthetic liquid watercolor and ink">
            <a:extLst>
              <a:ext uri="{FF2B5EF4-FFF2-40B4-BE49-F238E27FC236}">
                <a16:creationId xmlns:a16="http://schemas.microsoft.com/office/drawing/2014/main" id="{ED932F7F-70DB-E12D-7110-AD87B60CC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4" b="6112"/>
          <a:stretch/>
        </p:blipFill>
        <p:spPr>
          <a:xfrm>
            <a:off x="0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0D2619-2760-6964-48A6-7A3596CA97B5}"/>
              </a:ext>
            </a:extLst>
          </p:cNvPr>
          <p:cNvSpPr/>
          <p:nvPr/>
        </p:nvSpPr>
        <p:spPr>
          <a:xfrm>
            <a:off x="873420" y="2502411"/>
            <a:ext cx="4986338" cy="4986338"/>
          </a:xfrm>
          <a:prstGeom prst="ellipse">
            <a:avLst/>
          </a:prstGeom>
          <a:solidFill>
            <a:schemeClr val="bg1"/>
          </a:solidFill>
          <a:ln w="95250">
            <a:solidFill>
              <a:srgbClr val="61CC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91FDC8-912D-A9D9-E3BF-6235DBF24D47}"/>
              </a:ext>
            </a:extLst>
          </p:cNvPr>
          <p:cNvSpPr/>
          <p:nvPr/>
        </p:nvSpPr>
        <p:spPr>
          <a:xfrm>
            <a:off x="873420" y="-621513"/>
            <a:ext cx="4986338" cy="4986338"/>
          </a:xfrm>
          <a:prstGeom prst="ellipse">
            <a:avLst/>
          </a:prstGeom>
          <a:solidFill>
            <a:schemeClr val="bg1"/>
          </a:solidFill>
          <a:ln w="95250">
            <a:solidFill>
              <a:srgbClr val="FF5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64D2F-CF71-9D12-59F5-A89B1B11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60" y="3814762"/>
            <a:ext cx="3936059" cy="23616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36B9F-6656-495C-CEE0-4C5B26F0F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60" y="919444"/>
            <a:ext cx="3936059" cy="236163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023E24-7E72-1664-F4BA-5AF9747E6A17}"/>
              </a:ext>
            </a:extLst>
          </p:cNvPr>
          <p:cNvSpPr/>
          <p:nvPr/>
        </p:nvSpPr>
        <p:spPr>
          <a:xfrm>
            <a:off x="1398539" y="3043238"/>
            <a:ext cx="763616" cy="8593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532DC1-EB18-8666-563E-D2C52F53FC4E}"/>
              </a:ext>
            </a:extLst>
          </p:cNvPr>
          <p:cNvSpPr/>
          <p:nvPr/>
        </p:nvSpPr>
        <p:spPr>
          <a:xfrm>
            <a:off x="4637472" y="3193249"/>
            <a:ext cx="658861" cy="7093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01763-1A1B-7B33-1CC4-7F8A3E4D336F}"/>
              </a:ext>
            </a:extLst>
          </p:cNvPr>
          <p:cNvSpPr txBox="1"/>
          <p:nvPr/>
        </p:nvSpPr>
        <p:spPr>
          <a:xfrm>
            <a:off x="8072437" y="919444"/>
            <a:ext cx="3384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Imperfections</a:t>
            </a: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63BE15D-1B74-40EA-9AD6-8BFBA1033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650" y="3488587"/>
            <a:ext cx="3534705" cy="1013062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5749B73-71F9-0FBA-740A-7E76F24542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0" y="1997168"/>
            <a:ext cx="4875597" cy="1010486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37568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esthetic liquid watercolor and ink">
            <a:extLst>
              <a:ext uri="{FF2B5EF4-FFF2-40B4-BE49-F238E27FC236}">
                <a16:creationId xmlns:a16="http://schemas.microsoft.com/office/drawing/2014/main" id="{84CBBAC8-5D70-D948-9610-6C7D5BCFE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4" b="6112"/>
          <a:stretch/>
        </p:blipFill>
        <p:spPr>
          <a:xfrm>
            <a:off x="0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661B36AC-8230-0A2C-1D6C-6A02F345F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426" y="1202277"/>
            <a:ext cx="3744686" cy="676048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  <a:ea typeface="+mj-ea"/>
                <a:cs typeface="+mj-cs"/>
              </a:rPr>
              <a:t>The algorithm</a:t>
            </a:r>
            <a:endParaRPr lang="en-US" sz="4000" dirty="0"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E67BD-08EB-707D-C313-50825E1B85D9}"/>
              </a:ext>
            </a:extLst>
          </p:cNvPr>
          <p:cNvSpPr/>
          <p:nvPr/>
        </p:nvSpPr>
        <p:spPr>
          <a:xfrm>
            <a:off x="227241" y="2335601"/>
            <a:ext cx="9468528" cy="4171242"/>
          </a:xfrm>
          <a:prstGeom prst="roundRect">
            <a:avLst/>
          </a:prstGeom>
          <a:ln w="76200">
            <a:solidFill>
              <a:srgbClr val="00F9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2A614D4-1883-3133-694C-242D8DFD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0" y="2624485"/>
            <a:ext cx="8173269" cy="3593474"/>
          </a:xfrm>
          <a:prstGeom prst="rect">
            <a:avLst/>
          </a:prstGeom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BF03F5-BE61-49C6-CB37-FFF5D8F09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80" y="867839"/>
            <a:ext cx="4875597" cy="1010486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A114BB0-A4A4-966C-3E5D-B02A557A67A0}"/>
              </a:ext>
            </a:extLst>
          </p:cNvPr>
          <p:cNvCxnSpPr/>
          <p:nvPr/>
        </p:nvCxnSpPr>
        <p:spPr>
          <a:xfrm rot="16200000" flipH="1">
            <a:off x="1807369" y="2178844"/>
            <a:ext cx="3471862" cy="2628900"/>
          </a:xfrm>
          <a:prstGeom prst="curvedConnector3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72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esthetic liquid watercolor and ink">
            <a:extLst>
              <a:ext uri="{FF2B5EF4-FFF2-40B4-BE49-F238E27FC236}">
                <a16:creationId xmlns:a16="http://schemas.microsoft.com/office/drawing/2014/main" id="{30F5F6FF-9A91-5B50-09E1-98A0A941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4" b="6112"/>
          <a:stretch/>
        </p:blipFill>
        <p:spPr>
          <a:xfrm>
            <a:off x="0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9E573B-9F5B-0052-7CD3-1420A0C7396B}"/>
              </a:ext>
            </a:extLst>
          </p:cNvPr>
          <p:cNvSpPr/>
          <p:nvPr/>
        </p:nvSpPr>
        <p:spPr>
          <a:xfrm>
            <a:off x="2837794" y="192880"/>
            <a:ext cx="6472237" cy="6472238"/>
          </a:xfrm>
          <a:prstGeom prst="ellipse">
            <a:avLst/>
          </a:prstGeom>
          <a:pattFill prst="pct5">
            <a:fgClr>
              <a:srgbClr val="0AC4D4"/>
            </a:fgClr>
            <a:bgClr>
              <a:schemeClr val="bg1"/>
            </a:bgClr>
          </a:pattFill>
          <a:ln w="76200">
            <a:solidFill>
              <a:srgbClr val="00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FBCCF5-D663-C167-1657-64314899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95" y="478177"/>
            <a:ext cx="3658053" cy="113461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highlight>
                  <a:srgbClr val="FFFF00"/>
                </a:highlight>
                <a:latin typeface="Grandview" panose="020B0502040204020203" pitchFamily="34" charset="0"/>
              </a:rPr>
              <a:t>Kappa – </a:t>
            </a:r>
            <a:r>
              <a:rPr lang="el-GR" sz="4000" dirty="0">
                <a:highlight>
                  <a:srgbClr val="FFFF00"/>
                </a:highlight>
                <a:latin typeface="Grandview" panose="020B0502040204020203" pitchFamily="34" charset="0"/>
              </a:rPr>
              <a:t>κ</a:t>
            </a:r>
            <a:b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</a:br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The condition </a:t>
            </a:r>
            <a:b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</a:br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number</a:t>
            </a:r>
            <a:endParaRPr lang="en-US" sz="4000" kern="1200" dirty="0">
              <a:highlight>
                <a:srgbClr val="FFFF00"/>
              </a:highlight>
              <a:latin typeface="Grandview" panose="020B0502040204020203" pitchFamily="34" charset="0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9E14FCA5-C142-B85D-C141-71ED3DC7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988" y="1612791"/>
            <a:ext cx="5031847" cy="3773885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8633EA-8D75-1092-CF06-7859628CD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95" y="2483733"/>
            <a:ext cx="2032000" cy="1016000"/>
          </a:xfrm>
          <a:prstGeom prst="rect">
            <a:avLst/>
          </a:prstGeom>
          <a:solidFill>
            <a:srgbClr val="FFFF00"/>
          </a:solidFill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7ABB8CA-A5A8-31B5-A366-2CF241F13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605" y="537484"/>
            <a:ext cx="2578100" cy="5080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76018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 descr="Aesthetic liquid watercolor and ink">
            <a:extLst>
              <a:ext uri="{FF2B5EF4-FFF2-40B4-BE49-F238E27FC236}">
                <a16:creationId xmlns:a16="http://schemas.microsoft.com/office/drawing/2014/main" id="{30F5F6FF-9A91-5B50-09E1-98A0A941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24" b="6112"/>
          <a:stretch/>
        </p:blipFill>
        <p:spPr>
          <a:xfrm>
            <a:off x="0" y="-14288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9E573B-9F5B-0052-7CD3-1420A0C7396B}"/>
              </a:ext>
            </a:extLst>
          </p:cNvPr>
          <p:cNvSpPr/>
          <p:nvPr/>
        </p:nvSpPr>
        <p:spPr>
          <a:xfrm>
            <a:off x="4488972" y="1821650"/>
            <a:ext cx="3214031" cy="3214688"/>
          </a:xfrm>
          <a:prstGeom prst="ellipse">
            <a:avLst/>
          </a:prstGeom>
          <a:pattFill prst="pct5">
            <a:fgClr>
              <a:srgbClr val="0AC4D4"/>
            </a:fgClr>
            <a:bgClr>
              <a:schemeClr val="bg1"/>
            </a:bgClr>
          </a:pattFill>
          <a:ln w="76200">
            <a:solidFill>
              <a:srgbClr val="00E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FBCCF5-D663-C167-1657-643148991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236" y="3082295"/>
            <a:ext cx="2501505" cy="693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highlight>
                  <a:srgbClr val="FFFF00"/>
                </a:highlight>
                <a:latin typeface="Grandview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6720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1A0A9671-5B92-26A2-799A-51ADF0E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202174" cy="1519356"/>
            <a:chOff x="0" y="-29768"/>
            <a:chExt cx="12202174" cy="151935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CC6B4C-401C-575A-AE8E-2739C2374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EFFA9F-9B89-18D4-F35B-F234DBA67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7AAAC44-71DE-C03C-8778-4B46866A1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Wavy paint art pattern">
            <a:extLst>
              <a:ext uri="{FF2B5EF4-FFF2-40B4-BE49-F238E27FC236}">
                <a16:creationId xmlns:a16="http://schemas.microsoft.com/office/drawing/2014/main" id="{B921F390-B158-93A5-7EDF-5FDDC834A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7" b="15986"/>
          <a:stretch/>
        </p:blipFill>
        <p:spPr>
          <a:xfrm>
            <a:off x="-2" y="0"/>
            <a:ext cx="12192000" cy="6857990"/>
          </a:xfrm>
          <a:prstGeom prst="rect">
            <a:avLst/>
          </a:prstGeom>
        </p:spPr>
      </p:pic>
      <p:sp>
        <p:nvSpPr>
          <p:cNvPr id="9" name="Subtitle 7">
            <a:extLst>
              <a:ext uri="{FF2B5EF4-FFF2-40B4-BE49-F238E27FC236}">
                <a16:creationId xmlns:a16="http://schemas.microsoft.com/office/drawing/2014/main" id="{92B3C687-BED8-A868-2703-D83A20CEB9F7}"/>
              </a:ext>
            </a:extLst>
          </p:cNvPr>
          <p:cNvSpPr txBox="1">
            <a:spLocks/>
          </p:cNvSpPr>
          <p:nvPr/>
        </p:nvSpPr>
        <p:spPr>
          <a:xfrm>
            <a:off x="1509688" y="5435858"/>
            <a:ext cx="3744686" cy="676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  <a:highlight>
                  <a:srgbClr val="000000"/>
                </a:highlight>
                <a:latin typeface="Grandview" panose="020B0502040204020203" pitchFamily="34" charset="0"/>
                <a:ea typeface="+mj-ea"/>
                <a:cs typeface="+mj-cs"/>
              </a:rPr>
              <a:t>The algorithm</a:t>
            </a:r>
            <a:endParaRPr lang="en-US" sz="4000" dirty="0">
              <a:highlight>
                <a:srgbClr val="000000"/>
              </a:highlight>
              <a:latin typeface="Grandview" panose="020B0502040204020203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245DB60-4DAC-2B0A-96C5-6B1999E974EC}"/>
              </a:ext>
            </a:extLst>
          </p:cNvPr>
          <p:cNvSpPr/>
          <p:nvPr/>
        </p:nvSpPr>
        <p:spPr>
          <a:xfrm>
            <a:off x="566055" y="332941"/>
            <a:ext cx="11059886" cy="4681264"/>
          </a:xfrm>
          <a:prstGeom prst="roundRect">
            <a:avLst/>
          </a:prstGeom>
          <a:ln w="41275">
            <a:solidFill>
              <a:srgbClr val="FFE8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FB2EA-D4B3-4E9A-1B40-AF0FC1E51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9688" y="617081"/>
            <a:ext cx="9172623" cy="40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01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8D937-0A6A-7F65-1998-C7EFF6BF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443" y="4928180"/>
            <a:ext cx="3521122" cy="1286354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800"/>
              <a:t>What we need 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DF8AE6E-38CD-4B2A-8E02-F099DD3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126" y="629042"/>
            <a:ext cx="1217216" cy="8595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7979B73-3F7A-8358-2047-3674ABAD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7" y="859848"/>
            <a:ext cx="942095" cy="397924"/>
          </a:xfrm>
          <a:prstGeom prst="rect">
            <a:avLst/>
          </a:prstGeom>
        </p:spPr>
      </p:pic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23293907-0F26-4752-BCD0-3AC2C5026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683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A07809-FD84-4293-BEDA-C920BB2A1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8853"/>
            <a:ext cx="1576152" cy="1479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577842-E1E6-3076-C837-5CDCA5C24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19" y="425642"/>
            <a:ext cx="1259675" cy="651294"/>
          </a:xfrm>
          <a:prstGeom prst="rect">
            <a:avLst/>
          </a:prstGeom>
        </p:spPr>
      </p:pic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06D4B98-7FBD-4771-9C71-AE026D670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3630" y="-1"/>
            <a:ext cx="1092260" cy="147936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E32D174-F8A9-4FF0-8888-1B4F5E184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070" y="621519"/>
            <a:ext cx="4032504" cy="22037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69201C5-687E-46FB-BA72-23BA40BFE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107" y="2848090"/>
            <a:ext cx="2339075" cy="34160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39141A8-FDFD-4ABE-A499-72C9669F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439E11-755A-4258-859D-56A6B6AFC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78372" y="1485831"/>
            <a:ext cx="1990938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42D9650-0A00-E1A2-3243-B6899F60D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741" y="1921961"/>
            <a:ext cx="1674145" cy="489687"/>
          </a:xfrm>
          <a:prstGeom prst="rect">
            <a:avLst/>
          </a:prstGeom>
        </p:spPr>
      </p:pic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E916EF49-F958-4F28-A999-F8FA8D09A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06828" y="2437565"/>
            <a:ext cx="325600" cy="4066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Content Placeholder 8">
            <a:extLst>
              <a:ext uri="{FF2B5EF4-FFF2-40B4-BE49-F238E27FC236}">
                <a16:creationId xmlns:a16="http://schemas.microsoft.com/office/drawing/2014/main" id="{73EF6923-4894-06A3-0FC4-0669667D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353" y="1562380"/>
            <a:ext cx="3716019" cy="343731"/>
          </a:xfrm>
          <a:prstGeom prst="rect">
            <a:avLst/>
          </a:prstGeom>
        </p:spPr>
      </p:pic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A7665D74-DFEA-412C-928C-F090E6708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3914" y="3243055"/>
            <a:ext cx="1881096" cy="1092260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E84BD56-679D-4E0C-9C9B-D694ABF0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2567" y="2843319"/>
            <a:ext cx="3474720" cy="1883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2335FEDF-EF88-4E68-9CF7-5A72EF32A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0435" y="148822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3DB71A4-74AA-406D-9553-61C0C6D23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1093" y="1481744"/>
            <a:ext cx="1557796" cy="1362456"/>
          </a:xfrm>
          <a:custGeom>
            <a:avLst/>
            <a:gdLst>
              <a:gd name="connsiteX0" fmla="*/ 0 w 1557796"/>
              <a:gd name="connsiteY0" fmla="*/ 0 h 1362456"/>
              <a:gd name="connsiteX1" fmla="*/ 1557796 w 1557796"/>
              <a:gd name="connsiteY1" fmla="*/ 0 h 1362456"/>
              <a:gd name="connsiteX2" fmla="*/ 1557796 w 1557796"/>
              <a:gd name="connsiteY2" fmla="*/ 1362456 h 1362456"/>
              <a:gd name="connsiteX3" fmla="*/ 1090945 w 1557796"/>
              <a:gd name="connsiteY3" fmla="*/ 1362456 h 136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7796" h="1362456">
                <a:moveTo>
                  <a:pt x="0" y="0"/>
                </a:moveTo>
                <a:lnTo>
                  <a:pt x="1557796" y="0"/>
                </a:lnTo>
                <a:lnTo>
                  <a:pt x="1557796" y="1362456"/>
                </a:lnTo>
                <a:lnTo>
                  <a:pt x="1090945" y="136245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DA9994C2-211B-4BF6-B6A0-D67471594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6352" y="1480102"/>
            <a:ext cx="1092260" cy="1364098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B03D045-C61A-1603-2EA4-98EF799BE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47" y="3996347"/>
            <a:ext cx="2032216" cy="1172956"/>
          </a:xfrm>
          <a:prstGeom prst="rect">
            <a:avLst/>
          </a:prstGeom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8A188BE-CB9D-2FC6-E7DE-92C7E5224A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5397" y="3458193"/>
            <a:ext cx="3113886" cy="653915"/>
          </a:xfrm>
          <a:prstGeom prst="rect">
            <a:avLst/>
          </a:prstGeom>
        </p:spPr>
      </p:pic>
      <p:sp>
        <p:nvSpPr>
          <p:cNvPr id="92" name="Right Triangle 91">
            <a:extLst>
              <a:ext uri="{FF2B5EF4-FFF2-40B4-BE49-F238E27FC236}">
                <a16:creationId xmlns:a16="http://schemas.microsoft.com/office/drawing/2014/main" id="{837A7BE2-DF08-4ECE-A520-13927DBF4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782961" y="4947446"/>
            <a:ext cx="1495517" cy="1117075"/>
          </a:xfrm>
          <a:prstGeom prst="rtTriangl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715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" descr="Gradient pastel colours on a top view">
            <a:extLst>
              <a:ext uri="{FF2B5EF4-FFF2-40B4-BE49-F238E27FC236}">
                <a16:creationId xmlns:a16="http://schemas.microsoft.com/office/drawing/2014/main" id="{B4D0FB8E-FE2F-8239-BCFE-6F8EF979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3F2F7E-0126-D107-E3C5-1F39D6280797}"/>
              </a:ext>
            </a:extLst>
          </p:cNvPr>
          <p:cNvSpPr/>
          <p:nvPr/>
        </p:nvSpPr>
        <p:spPr>
          <a:xfrm>
            <a:off x="339465" y="1106727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76200">
            <a:solidFill>
              <a:srgbClr val="FFDF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FEED-5FF6-7681-348A-5A2D98A82ED0}"/>
              </a:ext>
            </a:extLst>
          </p:cNvPr>
          <p:cNvSpPr/>
          <p:nvPr/>
        </p:nvSpPr>
        <p:spPr>
          <a:xfrm>
            <a:off x="3267755" y="1106727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76200">
            <a:solidFill>
              <a:srgbClr val="FFDF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B200C4-30C3-30D3-52BC-0BB948687A8C}"/>
              </a:ext>
            </a:extLst>
          </p:cNvPr>
          <p:cNvSpPr/>
          <p:nvPr/>
        </p:nvSpPr>
        <p:spPr>
          <a:xfrm>
            <a:off x="6211465" y="1106727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76200">
            <a:solidFill>
              <a:srgbClr val="FFDF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441F3-B4E5-A905-A5C9-96DAE12742E5}"/>
              </a:ext>
            </a:extLst>
          </p:cNvPr>
          <p:cNvSpPr/>
          <p:nvPr/>
        </p:nvSpPr>
        <p:spPr>
          <a:xfrm>
            <a:off x="9155176" y="1106727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76200">
            <a:solidFill>
              <a:srgbClr val="FFDFF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1C1765-519A-117E-2E6B-C3A9B32B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9" y="2174061"/>
            <a:ext cx="1373060" cy="579956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EEA493-A506-0416-DADA-525C3589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94" y="2024223"/>
            <a:ext cx="1764151" cy="912125"/>
          </a:xfrm>
          <a:prstGeom prst="rect">
            <a:avLst/>
          </a:prstGeom>
        </p:spPr>
      </p:pic>
      <p:pic>
        <p:nvPicPr>
          <p:cNvPr id="23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30758C-3D96-39DA-F1DE-69832CFB9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6" y="2126966"/>
            <a:ext cx="2415865" cy="706640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061013-59B7-8513-F607-4AE146357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341" y="1877561"/>
            <a:ext cx="2032216" cy="1172956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A6877DA-D4D9-DACE-3B03-6A125E061A76}"/>
              </a:ext>
            </a:extLst>
          </p:cNvPr>
          <p:cNvSpPr/>
          <p:nvPr/>
        </p:nvSpPr>
        <p:spPr>
          <a:xfrm>
            <a:off x="575716" y="4003264"/>
            <a:ext cx="11040568" cy="2672813"/>
          </a:xfrm>
          <a:prstGeom prst="round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 w="76200">
            <a:solidFill>
              <a:srgbClr val="95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499C234F-254D-E3B4-B85C-79741331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40" y="5343470"/>
            <a:ext cx="10737105" cy="993180"/>
          </a:xfrm>
          <a:prstGeom prst="rect">
            <a:avLst/>
          </a:prstGeom>
          <a:ln w="69850">
            <a:noFill/>
          </a:ln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EFB187-2703-11AC-B1C3-87AF47D83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912" y="4076045"/>
            <a:ext cx="4729432" cy="993179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33EC67-0EDD-F1D6-DF31-D07237FC63A5}"/>
              </a:ext>
            </a:extLst>
          </p:cNvPr>
          <p:cNvSpPr txBox="1"/>
          <p:nvPr/>
        </p:nvSpPr>
        <p:spPr>
          <a:xfrm>
            <a:off x="7561106" y="196640"/>
            <a:ext cx="4143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What we need ?</a:t>
            </a:r>
          </a:p>
        </p:txBody>
      </p:sp>
    </p:spTree>
    <p:extLst>
      <p:ext uri="{BB962C8B-B14F-4D97-AF65-F5344CB8AC3E}">
        <p14:creationId xmlns:p14="http://schemas.microsoft.com/office/powerpoint/2010/main" val="2897966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 abstract genetic concept">
            <a:extLst>
              <a:ext uri="{FF2B5EF4-FFF2-40B4-BE49-F238E27FC236}">
                <a16:creationId xmlns:a16="http://schemas.microsoft.com/office/drawing/2014/main" id="{F7059576-E499-ADD4-DAC2-FFEB6AA0B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83F2F7E-0126-D107-E3C5-1F39D6280797}"/>
              </a:ext>
            </a:extLst>
          </p:cNvPr>
          <p:cNvSpPr/>
          <p:nvPr/>
        </p:nvSpPr>
        <p:spPr>
          <a:xfrm>
            <a:off x="339465" y="1178165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63500">
            <a:solidFill>
              <a:srgbClr val="6BC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FEED-5FF6-7681-348A-5A2D98A82ED0}"/>
              </a:ext>
            </a:extLst>
          </p:cNvPr>
          <p:cNvSpPr/>
          <p:nvPr/>
        </p:nvSpPr>
        <p:spPr>
          <a:xfrm>
            <a:off x="3267755" y="1178165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63500">
            <a:solidFill>
              <a:srgbClr val="6BC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B200C4-30C3-30D3-52BC-0BB948687A8C}"/>
              </a:ext>
            </a:extLst>
          </p:cNvPr>
          <p:cNvSpPr/>
          <p:nvPr/>
        </p:nvSpPr>
        <p:spPr>
          <a:xfrm>
            <a:off x="6211465" y="1178165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63500">
            <a:solidFill>
              <a:srgbClr val="6BC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C441F3-B4E5-A905-A5C9-96DAE12742E5}"/>
              </a:ext>
            </a:extLst>
          </p:cNvPr>
          <p:cNvSpPr/>
          <p:nvPr/>
        </p:nvSpPr>
        <p:spPr>
          <a:xfrm>
            <a:off x="9155176" y="1178165"/>
            <a:ext cx="2719388" cy="2714625"/>
          </a:xfrm>
          <a:prstGeom prst="ellipse">
            <a:avLst/>
          </a:prstGeom>
          <a:pattFill prst="pct5">
            <a:fgClr>
              <a:srgbClr val="BD6CB6"/>
            </a:fgClr>
            <a:bgClr>
              <a:schemeClr val="bg1"/>
            </a:bgClr>
          </a:pattFill>
          <a:ln w="63500">
            <a:solidFill>
              <a:srgbClr val="6BC5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1C1765-519A-117E-2E6B-C3A9B32B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29" y="2245499"/>
            <a:ext cx="1373060" cy="579956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FEEA493-A506-0416-DADA-525C3589C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794" y="2095661"/>
            <a:ext cx="1764151" cy="912125"/>
          </a:xfrm>
          <a:prstGeom prst="rect">
            <a:avLst/>
          </a:prstGeom>
        </p:spPr>
      </p:pic>
      <p:pic>
        <p:nvPicPr>
          <p:cNvPr id="23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30758C-3D96-39DA-F1DE-69832CFB9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6" y="2198404"/>
            <a:ext cx="2415865" cy="706640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2061013-59B7-8513-F607-4AE146357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1341" y="1948999"/>
            <a:ext cx="2032216" cy="1172956"/>
          </a:xfrm>
          <a:prstGeom prst="rect">
            <a:avLst/>
          </a:prstGeom>
        </p:spPr>
      </p:pic>
      <p:pic>
        <p:nvPicPr>
          <p:cNvPr id="25" name="Content Placeholder 8">
            <a:extLst>
              <a:ext uri="{FF2B5EF4-FFF2-40B4-BE49-F238E27FC236}">
                <a16:creationId xmlns:a16="http://schemas.microsoft.com/office/drawing/2014/main" id="{499C234F-254D-E3B4-B85C-79741331C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12" y="5368231"/>
            <a:ext cx="10737105" cy="993180"/>
          </a:xfrm>
          <a:prstGeom prst="rect">
            <a:avLst/>
          </a:prstGeom>
          <a:solidFill>
            <a:srgbClr val="FFFF00"/>
          </a:solidFill>
          <a:ln w="69850">
            <a:noFill/>
          </a:ln>
        </p:spPr>
      </p:pic>
      <p:pic>
        <p:nvPicPr>
          <p:cNvPr id="26" name="Picture 2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7EFB187-2703-11AC-B1C3-87AF47D83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284" y="4100806"/>
            <a:ext cx="4729432" cy="993179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33EC67-0EDD-F1D6-DF31-D07237FC63A5}"/>
              </a:ext>
            </a:extLst>
          </p:cNvPr>
          <p:cNvSpPr txBox="1"/>
          <p:nvPr/>
        </p:nvSpPr>
        <p:spPr>
          <a:xfrm>
            <a:off x="7597281" y="293161"/>
            <a:ext cx="4143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highlight>
                  <a:srgbClr val="FFFF00"/>
                </a:highlight>
                <a:latin typeface="Grandview" panose="020B0502040204020203" pitchFamily="34" charset="0"/>
              </a:rPr>
              <a:t>What we need ?</a:t>
            </a:r>
          </a:p>
        </p:txBody>
      </p:sp>
    </p:spTree>
    <p:extLst>
      <p:ext uri="{BB962C8B-B14F-4D97-AF65-F5344CB8AC3E}">
        <p14:creationId xmlns:p14="http://schemas.microsoft.com/office/powerpoint/2010/main" val="298485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1">
            <a:extLst>
              <a:ext uri="{FF2B5EF4-FFF2-40B4-BE49-F238E27FC236}">
                <a16:creationId xmlns:a16="http://schemas.microsoft.com/office/drawing/2014/main" id="{1519F62F-011B-3705-B68D-84EE12008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331238" y="4608"/>
            <a:ext cx="1519350" cy="122021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53B32613-9F83-4280-1DD4-5B9498DC2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8906919" y="3574177"/>
            <a:ext cx="1507122" cy="5063040"/>
          </a:xfrm>
          <a:prstGeom prst="rect">
            <a:avLst/>
          </a:prstGeom>
          <a:gradFill>
            <a:gsLst>
              <a:gs pos="44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2B078C4F-1AED-2A23-4A2C-F5A0AF176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3921534" y="1414309"/>
            <a:ext cx="1519355" cy="9382775"/>
          </a:xfrm>
          <a:prstGeom prst="rect">
            <a:avLst/>
          </a:prstGeom>
          <a:gradFill>
            <a:gsLst>
              <a:gs pos="10000">
                <a:schemeClr val="accent5">
                  <a:lumMod val="60000"/>
                  <a:lumOff val="40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B3C5C-D1F8-568A-1729-5DCE3F6A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5614"/>
            <a:ext cx="6848154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How does HHL algorithm achieve it ?</a:t>
            </a:r>
          </a:p>
        </p:txBody>
      </p:sp>
      <p:pic>
        <p:nvPicPr>
          <p:cNvPr id="5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D1968B8-28D3-CBAB-F98C-272B386FB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85" y="3915967"/>
            <a:ext cx="4727230" cy="957262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005B4F-90E9-1DD2-9149-18655A464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337" y="1040310"/>
            <a:ext cx="4564959" cy="95863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FC6B8D-1CBD-69A8-91BE-8CFD06E5E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6519" y="2480073"/>
            <a:ext cx="10348788" cy="9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7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5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27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Arc 29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B3C5C-D1F8-568A-1729-5DCE3F6A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008" y="1059189"/>
            <a:ext cx="4479297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Grandview" panose="020B0502040204020203" pitchFamily="34" charset="0"/>
              </a:rPr>
              <a:t>HHL Algorithm</a:t>
            </a:r>
          </a:p>
        </p:txBody>
      </p:sp>
      <p:pic>
        <p:nvPicPr>
          <p:cNvPr id="8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33F7171-0EC9-65D7-C589-17EA9C9F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4" y="5177687"/>
            <a:ext cx="7259049" cy="96182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4EE4DD5-F518-5BC1-C86B-2BC3B0A10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75" y="3993252"/>
            <a:ext cx="7259049" cy="96182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3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DF2843-1CD2-A069-8089-8157EFD99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57" y="2813377"/>
            <a:ext cx="4727230" cy="9572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9373C3-72F1-0A78-86E8-3E894D219071}"/>
              </a:ext>
            </a:extLst>
          </p:cNvPr>
          <p:cNvSpPr/>
          <p:nvPr/>
        </p:nvSpPr>
        <p:spPr>
          <a:xfrm>
            <a:off x="2114550" y="3875314"/>
            <a:ext cx="7886700" cy="118246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0069BA5-96A1-69CB-C73C-895F0D0244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000"/>
          <a:stretch/>
        </p:blipFill>
        <p:spPr>
          <a:xfrm>
            <a:off x="6230816" y="446319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Gradient pastel colours on a top view">
            <a:extLst>
              <a:ext uri="{FF2B5EF4-FFF2-40B4-BE49-F238E27FC236}">
                <a16:creationId xmlns:a16="http://schemas.microsoft.com/office/drawing/2014/main" id="{1F2817D9-25F3-86E7-2511-D7A8A35E2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11" b="5919"/>
          <a:stretch/>
        </p:blipFill>
        <p:spPr>
          <a:xfrm>
            <a:off x="0" y="11"/>
            <a:ext cx="12191980" cy="685798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4D673BC-76B8-2A3D-48C9-3AD48FC3662C}"/>
              </a:ext>
            </a:extLst>
          </p:cNvPr>
          <p:cNvSpPr/>
          <p:nvPr/>
        </p:nvSpPr>
        <p:spPr>
          <a:xfrm>
            <a:off x="2267986" y="5466618"/>
            <a:ext cx="7656028" cy="9618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B6D8DCF-26CD-627E-6F3E-5C59C326ED2E}"/>
              </a:ext>
            </a:extLst>
          </p:cNvPr>
          <p:cNvSpPr/>
          <p:nvPr/>
        </p:nvSpPr>
        <p:spPr>
          <a:xfrm>
            <a:off x="2228850" y="3896770"/>
            <a:ext cx="7558088" cy="9618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766EE28-D082-C803-D764-A28A8D4D2D5A}"/>
              </a:ext>
            </a:extLst>
          </p:cNvPr>
          <p:cNvSpPr/>
          <p:nvPr/>
        </p:nvSpPr>
        <p:spPr>
          <a:xfrm>
            <a:off x="1943100" y="2257425"/>
            <a:ext cx="8472487" cy="4300538"/>
          </a:xfrm>
          <a:prstGeom prst="round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101600">
            <a:solidFill>
              <a:srgbClr val="95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CDF395-12FB-0330-0EDF-8EB3A58A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5" y="3908001"/>
            <a:ext cx="7395570" cy="97991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ln w="76200"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2FB38F-8B14-9B40-9C48-B827F83D6FF9}"/>
              </a:ext>
            </a:extLst>
          </p:cNvPr>
          <p:cNvSpPr/>
          <p:nvPr/>
        </p:nvSpPr>
        <p:spPr>
          <a:xfrm>
            <a:off x="3371850" y="2716895"/>
            <a:ext cx="5014913" cy="9572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563C6CB-4A2C-FC95-63C2-06F1B782E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691" y="2634235"/>
            <a:ext cx="4727230" cy="9572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87E3C3-FECF-F6B1-7894-0D256205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78" y="594768"/>
            <a:ext cx="6401825" cy="13025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dirty="0">
                <a:highlight>
                  <a:srgbClr val="FFFF00"/>
                </a:highlight>
                <a:latin typeface="Grandview" panose="020B0502040204020203" pitchFamily="34" charset="0"/>
              </a:rPr>
              <a:t>HHL Algorithm</a:t>
            </a:r>
          </a:p>
        </p:txBody>
      </p:sp>
      <p:pic>
        <p:nvPicPr>
          <p:cNvPr id="13" name="Content Placeholder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C7FB170-EA44-E32F-7295-F7A3D27D9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465" y="5204416"/>
            <a:ext cx="7259049" cy="961822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DD99FF6-DB59-4E22-8674-45037C847091}"/>
              </a:ext>
            </a:extLst>
          </p:cNvPr>
          <p:cNvSpPr/>
          <p:nvPr/>
        </p:nvSpPr>
        <p:spPr>
          <a:xfrm>
            <a:off x="2178843" y="3701597"/>
            <a:ext cx="8001000" cy="141219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88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{7FDD6130-440C-814F-8282-45B0956E49B3}tf10001120</Template>
  <TotalTime>4686</TotalTime>
  <Words>243</Words>
  <Application>Microsoft Macintosh PowerPoint</Application>
  <PresentationFormat>Widescreen</PresentationFormat>
  <Paragraphs>39</Paragraphs>
  <Slides>26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CourierNewPSMT</vt:lpstr>
      <vt:lpstr>Grandview</vt:lpstr>
      <vt:lpstr>Office Theme</vt:lpstr>
      <vt:lpstr>Quantum Resources in Harrow-Hassidim-Lloyd Algorithm Pradeep Kumar, Tanoy Kanti Konar, Leela Ganesh Chandra Lakkaraju and Aditi Sen(De)  </vt:lpstr>
      <vt:lpstr>PowerPoint Presentation</vt:lpstr>
      <vt:lpstr>PowerPoint Presentation</vt:lpstr>
      <vt:lpstr>What we need ?</vt:lpstr>
      <vt:lpstr>PowerPoint Presentation</vt:lpstr>
      <vt:lpstr>PowerPoint Presentation</vt:lpstr>
      <vt:lpstr>How does HHL algorithm achieve it ?</vt:lpstr>
      <vt:lpstr>HHL Algorithm</vt:lpstr>
      <vt:lpstr>HHL Algorithm</vt:lpstr>
      <vt:lpstr>PowerPoint Presentation</vt:lpstr>
      <vt:lpstr>Quantum Advantage</vt:lpstr>
      <vt:lpstr>PowerPoint Presentation</vt:lpstr>
      <vt:lpstr>Nonvanishing genuine multipartite entanglement</vt:lpstr>
      <vt:lpstr>Bipartite entanglement between Λ and U is nonvanishing</vt:lpstr>
      <vt:lpstr>The l1-norm coherences are non-vanishing</vt:lpstr>
      <vt:lpstr>PowerPoint Presentation</vt:lpstr>
      <vt:lpstr>Quantum Advantage</vt:lpstr>
      <vt:lpstr>Quantum Advantage in 3D</vt:lpstr>
      <vt:lpstr>Quantum Advantage in 3D</vt:lpstr>
      <vt:lpstr>Success Probability</vt:lpstr>
      <vt:lpstr>PowerPoint Presentation</vt:lpstr>
      <vt:lpstr>Success Probability</vt:lpstr>
      <vt:lpstr>PowerPoint Presentation</vt:lpstr>
      <vt:lpstr>PowerPoint Presentation</vt:lpstr>
      <vt:lpstr>Kappa – κ The condition  number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Resources in Harrow-Hassidim-Lloyd Algorithm</dc:title>
  <dc:creator>Pradeep Kumar</dc:creator>
  <cp:lastModifiedBy>Pradeep Kumar</cp:lastModifiedBy>
  <cp:revision>9</cp:revision>
  <dcterms:created xsi:type="dcterms:W3CDTF">2023-08-09T21:54:36Z</dcterms:created>
  <dcterms:modified xsi:type="dcterms:W3CDTF">2023-08-16T09:39:05Z</dcterms:modified>
</cp:coreProperties>
</file>